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D25"/>
    <a:srgbClr val="FF0066"/>
    <a:srgbClr val="7EC2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7" y="-35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70672D63-1E71-4EAD-85D6-1B298C74776D}" type="datetimeFigureOut">
              <a:rPr lang="es-ES" smtClean="0"/>
              <a:pPr/>
              <a:t>28/07/2010</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11" name="10 Marcador de número de diapositiva"/>
          <p:cNvSpPr>
            <a:spLocks noGrp="1"/>
          </p:cNvSpPr>
          <p:nvPr>
            <p:ph type="sldNum" sz="quarter" idx="12"/>
          </p:nvPr>
        </p:nvSpPr>
        <p:spPr/>
        <p:txBody>
          <a:bodyPr/>
          <a:lstStyle>
            <a:extLst/>
          </a:lstStyle>
          <a:p>
            <a:fld id="{AAC91EB1-A9C5-4CE6-BD1A-99AEF8E4E5C7}" type="slidenum">
              <a:rPr lang="es-ES" smtClean="0"/>
              <a:pPr/>
              <a:t>‹Nº›</a:t>
            </a:fld>
            <a:endParaRPr lang="es-ES" dirty="0"/>
          </a:p>
        </p:txBody>
      </p:sp>
    </p:spTree>
  </p:cSld>
  <p:clrMapOvr>
    <a:masterClrMapping/>
  </p:clrMapOvr>
  <p:transition advClick="0">
    <p:fade thruBlk="1"/>
    <p:sndAc>
      <p:stSnd loop="1">
        <p:snd r:embed="rId1" name="las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0672D63-1E71-4EAD-85D6-1B298C74776D}" type="datetimeFigureOut">
              <a:rPr lang="es-ES" smtClean="0"/>
              <a:pPr/>
              <a:t>28/07/2010</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AAC91EB1-A9C5-4CE6-BD1A-99AEF8E4E5C7}" type="slidenum">
              <a:rPr lang="es-ES" smtClean="0"/>
              <a:pPr/>
              <a:t>‹Nº›</a:t>
            </a:fld>
            <a:endParaRPr lang="es-ES" dirty="0"/>
          </a:p>
        </p:txBody>
      </p:sp>
    </p:spTree>
  </p:cSld>
  <p:clrMapOvr>
    <a:masterClrMapping/>
  </p:clrMapOvr>
  <p:transition advClick="0">
    <p:fade thruBlk="1"/>
    <p:sndAc>
      <p:stSnd loop="1">
        <p:snd r:embed="rId1" name="las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0672D63-1E71-4EAD-85D6-1B298C74776D}" type="datetimeFigureOut">
              <a:rPr lang="es-ES" smtClean="0"/>
              <a:pPr/>
              <a:t>28/07/2010</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AAC91EB1-A9C5-4CE6-BD1A-99AEF8E4E5C7}" type="slidenum">
              <a:rPr lang="es-ES" smtClean="0"/>
              <a:pPr/>
              <a:t>‹Nº›</a:t>
            </a:fld>
            <a:endParaRPr lang="es-ES" dirty="0"/>
          </a:p>
        </p:txBody>
      </p:sp>
    </p:spTree>
  </p:cSld>
  <p:clrMapOvr>
    <a:masterClrMapping/>
  </p:clrMapOvr>
  <p:transition advClick="0">
    <p:fade thruBlk="1"/>
    <p:sndAc>
      <p:stSnd loop="1">
        <p:snd r:embed="rId1" name="las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0672D63-1E71-4EAD-85D6-1B298C74776D}" type="datetimeFigureOut">
              <a:rPr lang="es-ES" smtClean="0"/>
              <a:pPr/>
              <a:t>28/07/2010</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AAC91EB1-A9C5-4CE6-BD1A-99AEF8E4E5C7}" type="slidenum">
              <a:rPr lang="es-ES" smtClean="0"/>
              <a:pPr/>
              <a:t>‹Nº›</a:t>
            </a:fld>
            <a:endParaRPr lang="es-ES" dirty="0"/>
          </a:p>
        </p:txBody>
      </p:sp>
    </p:spTree>
  </p:cSld>
  <p:clrMapOvr>
    <a:masterClrMapping/>
  </p:clrMapOvr>
  <p:transition advClick="0">
    <p:fade thruBlk="1"/>
    <p:sndAc>
      <p:stSnd loop="1">
        <p:snd r:embed="rId1" name="las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0672D63-1E71-4EAD-85D6-1B298C74776D}" type="datetimeFigureOut">
              <a:rPr lang="es-ES" smtClean="0"/>
              <a:pPr/>
              <a:t>28/07/2010</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AAC91EB1-A9C5-4CE6-BD1A-99AEF8E4E5C7}" type="slidenum">
              <a:rPr lang="es-ES" smtClean="0"/>
              <a:pPr/>
              <a:t>‹Nº›</a:t>
            </a:fld>
            <a:endParaRPr lang="es-ES" dirty="0"/>
          </a:p>
        </p:txBody>
      </p:sp>
    </p:spTree>
  </p:cSld>
  <p:clrMapOvr>
    <a:masterClrMapping/>
  </p:clrMapOvr>
  <p:transition advClick="0">
    <p:fade thruBlk="1"/>
    <p:sndAc>
      <p:stSnd loop="1">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0672D63-1E71-4EAD-85D6-1B298C74776D}" type="datetimeFigureOut">
              <a:rPr lang="es-ES" smtClean="0"/>
              <a:pPr/>
              <a:t>28/07/2010</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AAC91EB1-A9C5-4CE6-BD1A-99AEF8E4E5C7}" type="slidenum">
              <a:rPr lang="es-ES" smtClean="0"/>
              <a:pPr/>
              <a:t>‹Nº›</a:t>
            </a:fld>
            <a:endParaRPr lang="es-ES" dirty="0"/>
          </a:p>
        </p:txBody>
      </p:sp>
    </p:spTree>
  </p:cSld>
  <p:clrMapOvr>
    <a:masterClrMapping/>
  </p:clrMapOvr>
  <p:transition advClick="0">
    <p:fade thruBlk="1"/>
    <p:sndAc>
      <p:stSnd loop="1">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0672D63-1E71-4EAD-85D6-1B298C74776D}" type="datetimeFigureOut">
              <a:rPr lang="es-ES" smtClean="0"/>
              <a:pPr/>
              <a:t>28/07/2010</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AAC91EB1-A9C5-4CE6-BD1A-99AEF8E4E5C7}" type="slidenum">
              <a:rPr lang="es-ES" smtClean="0"/>
              <a:pPr/>
              <a:t>‹Nº›</a:t>
            </a:fld>
            <a:endParaRPr lang="es-ES" dirty="0"/>
          </a:p>
        </p:txBody>
      </p:sp>
    </p:spTree>
  </p:cSld>
  <p:clrMapOvr>
    <a:masterClrMapping/>
  </p:clrMapOvr>
  <p:transition advClick="0">
    <p:fade thruBlk="1"/>
    <p:sndAc>
      <p:stSnd loop="1">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0672D63-1E71-4EAD-85D6-1B298C74776D}" type="datetimeFigureOut">
              <a:rPr lang="es-ES" smtClean="0"/>
              <a:pPr/>
              <a:t>28/07/2010</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AAC91EB1-A9C5-4CE6-BD1A-99AEF8E4E5C7}" type="slidenum">
              <a:rPr lang="es-ES" smtClean="0"/>
              <a:pPr/>
              <a:t>‹Nº›</a:t>
            </a:fld>
            <a:endParaRPr lang="es-ES" dirty="0"/>
          </a:p>
        </p:txBody>
      </p:sp>
    </p:spTree>
  </p:cSld>
  <p:clrMapOvr>
    <a:masterClrMapping/>
  </p:clrMapOvr>
  <p:transition advClick="0">
    <p:fade thruBlk="1"/>
    <p:sndAc>
      <p:stSnd loop="1">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0672D63-1E71-4EAD-85D6-1B298C74776D}" type="datetimeFigureOut">
              <a:rPr lang="es-ES" smtClean="0"/>
              <a:pPr/>
              <a:t>28/07/2010</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AAC91EB1-A9C5-4CE6-BD1A-99AEF8E4E5C7}" type="slidenum">
              <a:rPr lang="es-ES" smtClean="0"/>
              <a:pPr/>
              <a:t>‹Nº›</a:t>
            </a:fld>
            <a:endParaRPr lang="es-ES" dirty="0"/>
          </a:p>
        </p:txBody>
      </p:sp>
    </p:spTree>
  </p:cSld>
  <p:clrMapOvr>
    <a:masterClrMapping/>
  </p:clrMapOvr>
  <p:transition advClick="0">
    <p:fade thruBlk="1"/>
    <p:sndAc>
      <p:stSnd loop="1">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0672D63-1E71-4EAD-85D6-1B298C74776D}" type="datetimeFigureOut">
              <a:rPr lang="es-ES" smtClean="0"/>
              <a:pPr/>
              <a:t>28/07/2010</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AAC91EB1-A9C5-4CE6-BD1A-99AEF8E4E5C7}" type="slidenum">
              <a:rPr lang="es-ES" smtClean="0"/>
              <a:pPr/>
              <a:t>‹Nº›</a:t>
            </a:fld>
            <a:endParaRPr lang="es-ES" dirty="0"/>
          </a:p>
        </p:txBody>
      </p:sp>
    </p:spTree>
  </p:cSld>
  <p:clrMapOvr>
    <a:masterClrMapping/>
  </p:clrMapOvr>
  <p:transition advClick="0">
    <p:fade thruBlk="1"/>
    <p:sndAc>
      <p:stSnd loop="1">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0672D63-1E71-4EAD-85D6-1B298C74776D}" type="datetimeFigureOut">
              <a:rPr lang="es-ES" smtClean="0"/>
              <a:pPr/>
              <a:t>28/07/2010</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AAC91EB1-A9C5-4CE6-BD1A-99AEF8E4E5C7}" type="slidenum">
              <a:rPr lang="es-ES" smtClean="0"/>
              <a:pPr/>
              <a:t>‹Nº›</a:t>
            </a:fld>
            <a:endParaRPr lang="es-ES" dirty="0"/>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advClick="0">
    <p:fade thruBlk="1"/>
    <p:sndAc>
      <p:stSnd loop="1">
        <p:snd r:embed="rId1" name="las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0672D63-1E71-4EAD-85D6-1B298C74776D}" type="datetimeFigureOut">
              <a:rPr lang="es-ES" smtClean="0"/>
              <a:pPr/>
              <a:t>28/07/2010</a:t>
            </a:fld>
            <a:endParaRPr lang="es-ES" dirty="0"/>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dirty="0"/>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AC91EB1-A9C5-4CE6-BD1A-99AEF8E4E5C7}"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advClick="0">
    <p:fade thruBlk="1"/>
    <p:sndAc>
      <p:stSnd loop="1">
        <p:snd r:embed="rId13" name="laser.wav"/>
      </p:stSnd>
    </p:sndAc>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3cxyCZIXHz0&amp;feature=related"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hyperlink" Target="http://mail.google.com/a/misena.edu.co/#inbox/12a1914e73bcc26d"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_w9C6cJ9vRQ" TargetMode="Externa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Diapositiva_de_Microsoft_Office_PowerPoint1.sldx"/></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yyLMBhxyd80"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k4eC6n4JfNY&amp;feature=related" TargetMode="External"/><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z31t4rq65JA" TargetMode="Externa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2aPCMIrUIOY&amp;feature=related" TargetMode="Externa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tes7XPH00xs&amp;feature=related" TargetMode="External"/><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331640" y="3068960"/>
            <a:ext cx="6400800" cy="2232248"/>
          </a:xfrm>
        </p:spPr>
        <p:txBody>
          <a:bodyPr>
            <a:normAutofit/>
          </a:bodyPr>
          <a:lstStyle/>
          <a:p>
            <a:r>
              <a:rPr lang="es-ES" sz="2400" b="0" dirty="0" smtClean="0">
                <a:solidFill>
                  <a:schemeClr val="tx1">
                    <a:lumMod val="75000"/>
                    <a:lumOff val="25000"/>
                  </a:schemeClr>
                </a:solidFill>
                <a:latin typeface="Broadway" pitchFamily="82" charset="0"/>
              </a:rPr>
              <a:t>DIANA MARCELA OSPINA</a:t>
            </a:r>
          </a:p>
          <a:p>
            <a:r>
              <a:rPr lang="es-ES" sz="2400" b="0" dirty="0" smtClean="0">
                <a:solidFill>
                  <a:schemeClr val="tx1">
                    <a:lumMod val="75000"/>
                    <a:lumOff val="25000"/>
                  </a:schemeClr>
                </a:solidFill>
                <a:latin typeface="Broadway" pitchFamily="82" charset="0"/>
              </a:rPr>
              <a:t>63171</a:t>
            </a:r>
          </a:p>
          <a:p>
            <a:r>
              <a:rPr lang="es-ES" sz="2400" b="0" dirty="0" smtClean="0">
                <a:solidFill>
                  <a:schemeClr val="tx1">
                    <a:lumMod val="75000"/>
                    <a:lumOff val="25000"/>
                  </a:schemeClr>
                </a:solidFill>
                <a:latin typeface="Broadway" pitchFamily="82" charset="0"/>
              </a:rPr>
              <a:t>WENDY TATIANA REY</a:t>
            </a:r>
          </a:p>
          <a:p>
            <a:r>
              <a:rPr lang="es-ES" sz="2400" b="0" dirty="0" smtClean="0">
                <a:solidFill>
                  <a:schemeClr val="tx1">
                    <a:lumMod val="75000"/>
                    <a:lumOff val="25000"/>
                  </a:schemeClr>
                </a:solidFill>
                <a:latin typeface="Broadway" pitchFamily="82" charset="0"/>
              </a:rPr>
              <a:t>63170</a:t>
            </a:r>
          </a:p>
          <a:p>
            <a:endParaRPr lang="es-ES" sz="2400" b="0" dirty="0" smtClean="0">
              <a:solidFill>
                <a:schemeClr val="tx1">
                  <a:lumMod val="75000"/>
                  <a:lumOff val="25000"/>
                </a:schemeClr>
              </a:solidFill>
              <a:latin typeface="Broadway" pitchFamily="82" charset="0"/>
            </a:endParaRPr>
          </a:p>
          <a:p>
            <a:endParaRPr lang="es-ES" sz="2400" b="0" dirty="0">
              <a:solidFill>
                <a:schemeClr val="tx1">
                  <a:lumMod val="75000"/>
                  <a:lumOff val="25000"/>
                </a:schemeClr>
              </a:solidFill>
              <a:latin typeface="Broadway" pitchFamily="82" charset="0"/>
            </a:endParaRPr>
          </a:p>
        </p:txBody>
      </p:sp>
      <p:sp>
        <p:nvSpPr>
          <p:cNvPr id="6" name="5 Rectángulo"/>
          <p:cNvSpPr/>
          <p:nvPr/>
        </p:nvSpPr>
        <p:spPr>
          <a:xfrm>
            <a:off x="1781194" y="548680"/>
            <a:ext cx="6186310"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SITIOS TURISTICOS</a:t>
            </a:r>
          </a:p>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DE COLOMBIA</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400" dirty="0" smtClean="0">
                <a:solidFill>
                  <a:srgbClr val="7030A0"/>
                </a:solidFill>
              </a:rPr>
              <a:t>BOLIVAR</a:t>
            </a:r>
            <a:endParaRPr lang="es-ES" sz="4400" dirty="0">
              <a:solidFill>
                <a:srgbClr val="7030A0"/>
              </a:solidFill>
            </a:endParaRPr>
          </a:p>
        </p:txBody>
      </p:sp>
      <p:sp>
        <p:nvSpPr>
          <p:cNvPr id="3" name="2 Marcador de contenido"/>
          <p:cNvSpPr>
            <a:spLocks noGrp="1"/>
          </p:cNvSpPr>
          <p:nvPr>
            <p:ph sz="half" idx="1"/>
          </p:nvPr>
        </p:nvSpPr>
        <p:spPr>
          <a:xfrm>
            <a:off x="514352" y="530352"/>
            <a:ext cx="3931920" cy="4770856"/>
          </a:xfrm>
        </p:spPr>
        <p:txBody>
          <a:bodyPr>
            <a:normAutofit fontScale="77500" lnSpcReduction="20000"/>
          </a:bodyPr>
          <a:lstStyle/>
          <a:p>
            <a:pPr algn="just"/>
            <a:r>
              <a:rPr lang="es-ES" sz="3100" dirty="0" smtClean="0"/>
              <a:t>CASTILLO  SAN FELIPE DE BARAJAS</a:t>
            </a:r>
            <a:r>
              <a:rPr lang="es-ES" dirty="0" smtClean="0"/>
              <a:t>:</a:t>
            </a:r>
          </a:p>
          <a:p>
            <a:pPr>
              <a:buNone/>
            </a:pPr>
            <a:r>
              <a:rPr lang="es-ES" dirty="0" smtClean="0"/>
              <a:t>    </a:t>
            </a:r>
            <a:r>
              <a:rPr lang="es-ES" dirty="0" smtClean="0"/>
              <a:t>Es el más formidable </a:t>
            </a:r>
            <a:r>
              <a:rPr lang="es-ES" dirty="0" smtClean="0"/>
              <a:t>complejo defensivo levantado por </a:t>
            </a:r>
            <a:r>
              <a:rPr lang="es-ES" dirty="0" smtClean="0"/>
              <a:t>la ingeniería militar española en el Nuevo Mundo y considerado desde entonces el guardián y protector de la ciudad. Fue edificado sobre la Colina de San Lázaro y desde allí dominaba cualquier intento de invasión a la Plaza, ya fuera por tierra o avanzando por la Bahía.</a:t>
            </a:r>
            <a:br>
              <a:rPr lang="es-ES" dirty="0" smtClean="0"/>
            </a:br>
            <a:endParaRPr lang="es-ES" dirty="0"/>
          </a:p>
        </p:txBody>
      </p:sp>
      <p:pic>
        <p:nvPicPr>
          <p:cNvPr id="6146" name="Picture 2" descr="D:\Mis Documentos\Mis imágenes\untitled.bmp"/>
          <p:cNvPicPr>
            <a:picLocks noGrp="1" noChangeAspect="1" noChangeArrowheads="1"/>
          </p:cNvPicPr>
          <p:nvPr>
            <p:ph sz="half" idx="2"/>
          </p:nvPr>
        </p:nvPicPr>
        <p:blipFill>
          <a:blip r:embed="rId3" cstate="print"/>
          <a:srcRect/>
          <a:stretch>
            <a:fillRect/>
          </a:stretch>
        </p:blipFill>
        <p:spPr bwMode="auto">
          <a:xfrm>
            <a:off x="4644008" y="764704"/>
            <a:ext cx="3541760" cy="2664296"/>
          </a:xfrm>
          <a:prstGeom prst="rect">
            <a:avLst/>
          </a:prstGeom>
          <a:noFill/>
        </p:spPr>
      </p:pic>
      <p:pic>
        <p:nvPicPr>
          <p:cNvPr id="6147" name="Picture 3" descr="D:\Mis Documentos\Mis imágenes\5.jpg"/>
          <p:cNvPicPr>
            <a:picLocks noChangeAspect="1" noChangeArrowheads="1"/>
          </p:cNvPicPr>
          <p:nvPr/>
        </p:nvPicPr>
        <p:blipFill>
          <a:blip r:embed="rId4" cstate="print"/>
          <a:srcRect/>
          <a:stretch>
            <a:fillRect/>
          </a:stretch>
        </p:blipFill>
        <p:spPr bwMode="auto">
          <a:xfrm>
            <a:off x="4644008" y="3645024"/>
            <a:ext cx="3456384" cy="1752600"/>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63888" y="476672"/>
            <a:ext cx="4896544" cy="864096"/>
          </a:xfrm>
        </p:spPr>
        <p:txBody>
          <a:bodyPr>
            <a:normAutofit/>
          </a:bodyPr>
          <a:lstStyle/>
          <a:p>
            <a:pPr algn="ctr"/>
            <a:r>
              <a:rPr lang="es-ES" sz="4800" dirty="0" smtClean="0"/>
              <a:t>SANTANDER</a:t>
            </a:r>
            <a:endParaRPr lang="es-ES" sz="4800" dirty="0"/>
          </a:p>
        </p:txBody>
      </p:sp>
      <p:sp>
        <p:nvSpPr>
          <p:cNvPr id="3" name="2 Subtítulo"/>
          <p:cNvSpPr>
            <a:spLocks noGrp="1"/>
          </p:cNvSpPr>
          <p:nvPr>
            <p:ph type="subTitle" idx="1"/>
          </p:nvPr>
        </p:nvSpPr>
        <p:spPr>
          <a:xfrm>
            <a:off x="611560" y="1772816"/>
            <a:ext cx="7772400" cy="4824536"/>
          </a:xfrm>
        </p:spPr>
        <p:txBody>
          <a:bodyPr>
            <a:normAutofit/>
          </a:bodyPr>
          <a:lstStyle/>
          <a:p>
            <a:pPr algn="just">
              <a:buFont typeface="Wingdings" pitchFamily="2" charset="2"/>
              <a:buChar char="§"/>
            </a:pPr>
            <a:r>
              <a:rPr lang="es-ES" sz="2800" dirty="0" smtClean="0">
                <a:solidFill>
                  <a:schemeClr val="tx1">
                    <a:lumMod val="95000"/>
                    <a:lumOff val="5000"/>
                  </a:schemeClr>
                </a:solidFill>
              </a:rPr>
              <a:t> </a:t>
            </a:r>
            <a:r>
              <a:rPr lang="es-ES" sz="2400" b="1" dirty="0" smtClean="0">
                <a:solidFill>
                  <a:schemeClr val="tx1">
                    <a:lumMod val="95000"/>
                    <a:lumOff val="5000"/>
                  </a:schemeClr>
                </a:solidFill>
              </a:rPr>
              <a:t>SITIOS </a:t>
            </a:r>
            <a:r>
              <a:rPr lang="es-ES" sz="2400" b="1" dirty="0" smtClean="0">
                <a:solidFill>
                  <a:schemeClr val="tx1">
                    <a:lumMod val="95000"/>
                    <a:lumOff val="5000"/>
                  </a:schemeClr>
                </a:solidFill>
              </a:rPr>
              <a:t>TURISTICOS</a:t>
            </a:r>
          </a:p>
          <a:p>
            <a:pPr algn="just"/>
            <a:endParaRPr lang="es-ES" sz="2400" b="1" dirty="0" smtClean="0">
              <a:solidFill>
                <a:schemeClr val="tx1">
                  <a:lumMod val="95000"/>
                  <a:lumOff val="5000"/>
                </a:schemeClr>
              </a:solidFill>
            </a:endParaRPr>
          </a:p>
          <a:p>
            <a:pPr algn="just"/>
            <a:r>
              <a:rPr lang="es-ES" sz="2400" dirty="0" smtClean="0">
                <a:solidFill>
                  <a:schemeClr val="tx1">
                    <a:lumMod val="95000"/>
                    <a:lumOff val="5000"/>
                  </a:schemeClr>
                </a:solidFill>
              </a:rPr>
              <a:t>PARQUE NACIONAL DEL </a:t>
            </a:r>
            <a:r>
              <a:rPr lang="es-ES" sz="2400" dirty="0" smtClean="0">
                <a:solidFill>
                  <a:schemeClr val="tx1">
                    <a:lumMod val="95000"/>
                    <a:lumOff val="5000"/>
                  </a:schemeClr>
                </a:solidFill>
              </a:rPr>
              <a:t>CHICAMOCHA: </a:t>
            </a:r>
          </a:p>
          <a:p>
            <a:pPr algn="just"/>
            <a:r>
              <a:rPr lang="es-ES" sz="1700" dirty="0" smtClean="0">
                <a:solidFill>
                  <a:schemeClr val="tx1">
                    <a:lumMod val="95000"/>
                    <a:lumOff val="5000"/>
                  </a:schemeClr>
                </a:solidFill>
              </a:rPr>
              <a:t>Es </a:t>
            </a:r>
            <a:r>
              <a:rPr lang="es-ES" sz="1700" dirty="0" smtClean="0">
                <a:solidFill>
                  <a:schemeClr val="tx1">
                    <a:lumMod val="95000"/>
                    <a:lumOff val="5000"/>
                  </a:schemeClr>
                </a:solidFill>
              </a:rPr>
              <a:t>uno de los sitios turísticos mas importantes de Colombia, fue abierto al publico el sábado 2 de diciembre del 2006. Posee atracciones como el teleférico, cable vuelo, pista de patinaje, pista de buggies, jumping, parque de las avestruces, parque de las cabras, </a:t>
            </a:r>
            <a:r>
              <a:rPr lang="es-ES" sz="1700" dirty="0" smtClean="0">
                <a:solidFill>
                  <a:schemeClr val="tx1">
                    <a:lumMod val="95000"/>
                    <a:lumOff val="5000"/>
                  </a:schemeClr>
                </a:solidFill>
              </a:rPr>
              <a:t>parapente,canotaje,mirador 360º,pueblito </a:t>
            </a:r>
            <a:r>
              <a:rPr lang="es-ES" sz="1700" dirty="0" smtClean="0">
                <a:solidFill>
                  <a:schemeClr val="tx1">
                    <a:lumMod val="95000"/>
                    <a:lumOff val="5000"/>
                  </a:schemeClr>
                </a:solidFill>
              </a:rPr>
              <a:t>santandereano.</a:t>
            </a:r>
            <a:endParaRPr lang="es-ES" sz="1700" dirty="0">
              <a:solidFill>
                <a:schemeClr val="tx1">
                  <a:lumMod val="95000"/>
                  <a:lumOff val="5000"/>
                </a:schemeClr>
              </a:solidFill>
            </a:endParaRPr>
          </a:p>
        </p:txBody>
      </p:sp>
      <p:pic>
        <p:nvPicPr>
          <p:cNvPr id="7170" name="Picture 2" descr="D:\Mis Documentos\Mis imágenes\untitled.bmp"/>
          <p:cNvPicPr>
            <a:picLocks noChangeAspect="1" noChangeArrowheads="1"/>
          </p:cNvPicPr>
          <p:nvPr/>
        </p:nvPicPr>
        <p:blipFill>
          <a:blip r:embed="rId3" cstate="print"/>
          <a:srcRect/>
          <a:stretch>
            <a:fillRect/>
          </a:stretch>
        </p:blipFill>
        <p:spPr bwMode="auto">
          <a:xfrm>
            <a:off x="1475656" y="4581128"/>
            <a:ext cx="2063502" cy="1728192"/>
          </a:xfrm>
          <a:prstGeom prst="rect">
            <a:avLst/>
          </a:prstGeom>
          <a:noFill/>
        </p:spPr>
      </p:pic>
      <p:pic>
        <p:nvPicPr>
          <p:cNvPr id="7171" name="Picture 3" descr="D:\Mis Documentos\Mis imágenes\293px-Parqueadero_Panachi.jpg"/>
          <p:cNvPicPr>
            <a:picLocks noChangeAspect="1" noChangeArrowheads="1"/>
          </p:cNvPicPr>
          <p:nvPr/>
        </p:nvPicPr>
        <p:blipFill>
          <a:blip r:embed="rId4" cstate="print"/>
          <a:srcRect/>
          <a:stretch>
            <a:fillRect/>
          </a:stretch>
        </p:blipFill>
        <p:spPr bwMode="auto">
          <a:xfrm>
            <a:off x="4572000" y="4509120"/>
            <a:ext cx="3361060" cy="1820739"/>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7D25"/>
                </a:solidFill>
              </a:rPr>
              <a:t>SANTANDER</a:t>
            </a:r>
            <a:endParaRPr lang="es-ES" dirty="0">
              <a:solidFill>
                <a:srgbClr val="FF7D25"/>
              </a:solidFill>
            </a:endParaRPr>
          </a:p>
        </p:txBody>
      </p:sp>
      <p:sp>
        <p:nvSpPr>
          <p:cNvPr id="3" name="2 Marcador de contenido"/>
          <p:cNvSpPr>
            <a:spLocks noGrp="1"/>
          </p:cNvSpPr>
          <p:nvPr>
            <p:ph idx="1"/>
          </p:nvPr>
        </p:nvSpPr>
        <p:spPr/>
        <p:txBody>
          <a:bodyPr/>
          <a:lstStyle/>
          <a:p>
            <a:pPr>
              <a:buNone/>
            </a:pPr>
            <a:r>
              <a:rPr lang="es-ES" sz="2400" dirty="0" smtClean="0">
                <a:latin typeface="+mj-lt"/>
              </a:rPr>
              <a:t>BARICHARA</a:t>
            </a:r>
            <a:r>
              <a:rPr lang="es-ES" sz="2400" dirty="0" smtClean="0">
                <a:latin typeface="+mj-lt"/>
              </a:rPr>
              <a:t>: </a:t>
            </a:r>
            <a:endParaRPr lang="es-ES" sz="2400" dirty="0" smtClean="0">
              <a:latin typeface="+mj-lt"/>
            </a:endParaRPr>
          </a:p>
          <a:p>
            <a:pPr>
              <a:buNone/>
            </a:pPr>
            <a:endParaRPr lang="es-ES" sz="2400" dirty="0" smtClean="0">
              <a:latin typeface="+mj-lt"/>
            </a:endParaRPr>
          </a:p>
          <a:p>
            <a:pPr>
              <a:buNone/>
            </a:pPr>
            <a:r>
              <a:rPr lang="es-ES" sz="2000" dirty="0" smtClean="0">
                <a:latin typeface="+mj-lt"/>
              </a:rPr>
              <a:t> </a:t>
            </a:r>
            <a:r>
              <a:rPr lang="es-ES" sz="2000" dirty="0" smtClean="0">
                <a:latin typeface="+mj-lt"/>
              </a:rPr>
              <a:t>  </a:t>
            </a:r>
            <a:r>
              <a:rPr lang="es-ES" sz="1700" dirty="0" smtClean="0">
                <a:latin typeface="+mj-lt"/>
              </a:rPr>
              <a:t>Municipio </a:t>
            </a:r>
            <a:r>
              <a:rPr lang="es-ES" sz="1700" dirty="0" smtClean="0">
                <a:latin typeface="+mj-lt"/>
              </a:rPr>
              <a:t>que conserva su arquitectura original colonial, declarado patrimonio histórico y único lugar de Colombia que mantuvo la tradicional técnica de construcción en tierra o TAPIA.</a:t>
            </a:r>
            <a:endParaRPr lang="es-ES" sz="1700" dirty="0">
              <a:latin typeface="+mj-lt"/>
            </a:endParaRPr>
          </a:p>
        </p:txBody>
      </p:sp>
      <p:pic>
        <p:nvPicPr>
          <p:cNvPr id="6" name="Picture 2" descr="D:\Documentos\Mis imágenes\images.jpg"/>
          <p:cNvPicPr>
            <a:picLocks noChangeAspect="1" noChangeArrowheads="1"/>
          </p:cNvPicPr>
          <p:nvPr/>
        </p:nvPicPr>
        <p:blipFill>
          <a:blip r:embed="rId3" cstate="print"/>
          <a:srcRect/>
          <a:stretch>
            <a:fillRect/>
          </a:stretch>
        </p:blipFill>
        <p:spPr bwMode="auto">
          <a:xfrm>
            <a:off x="755576" y="2924944"/>
            <a:ext cx="3321745" cy="2209805"/>
          </a:xfrm>
          <a:prstGeom prst="rect">
            <a:avLst/>
          </a:prstGeom>
          <a:noFill/>
        </p:spPr>
      </p:pic>
      <p:pic>
        <p:nvPicPr>
          <p:cNvPr id="1027" name="Picture 3" descr="D:\Documentos\Mis imágenes\images 2.jpg"/>
          <p:cNvPicPr>
            <a:picLocks noChangeAspect="1" noChangeArrowheads="1"/>
          </p:cNvPicPr>
          <p:nvPr/>
        </p:nvPicPr>
        <p:blipFill>
          <a:blip r:embed="rId4" cstate="print"/>
          <a:srcRect/>
          <a:stretch>
            <a:fillRect/>
          </a:stretch>
        </p:blipFill>
        <p:spPr bwMode="auto">
          <a:xfrm>
            <a:off x="4427984" y="2924944"/>
            <a:ext cx="3429024" cy="2205040"/>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SANTANDER</a:t>
            </a:r>
            <a:endParaRPr lang="es-ES_tradnl" dirty="0"/>
          </a:p>
        </p:txBody>
      </p:sp>
      <p:sp>
        <p:nvSpPr>
          <p:cNvPr id="3" name="2 Marcador de contenido"/>
          <p:cNvSpPr>
            <a:spLocks noGrp="1"/>
          </p:cNvSpPr>
          <p:nvPr>
            <p:ph idx="1"/>
          </p:nvPr>
        </p:nvSpPr>
        <p:spPr>
          <a:ln>
            <a:solidFill>
              <a:srgbClr val="FFC000"/>
            </a:solidFill>
          </a:ln>
        </p:spPr>
        <p:txBody>
          <a:bodyPr/>
          <a:lstStyle/>
          <a:p>
            <a:pPr>
              <a:buNone/>
            </a:pPr>
            <a:r>
              <a:rPr lang="es-ES_tradnl" dirty="0" smtClean="0">
                <a:hlinkClick r:id="rId3"/>
              </a:rPr>
              <a:t>SAN GIL</a:t>
            </a:r>
            <a:r>
              <a:rPr lang="es-ES_tradnl" dirty="0" smtClean="0"/>
              <a:t>: </a:t>
            </a:r>
            <a:r>
              <a:rPr lang="es-ES_tradnl" sz="2000" dirty="0" smtClean="0"/>
              <a:t>Municipio histórico en el que predomina el deporte de aventura como: canotaje por el rio Fonce. Este departamento reporta grandes cantidades de turistas, en sus temporadas altas la capacidad hotelera no da a basto a la gran cantidad de turistas, por lo que los turista se hospedan en municipios aledaños.</a:t>
            </a:r>
            <a:endParaRPr lang="es-ES_tradnl" dirty="0"/>
          </a:p>
        </p:txBody>
      </p:sp>
      <p:pic>
        <p:nvPicPr>
          <p:cNvPr id="6" name="Picture 2" descr="D:\Documentos\Mis imágenes\images.jpg"/>
          <p:cNvPicPr>
            <a:picLocks noChangeAspect="1" noChangeArrowheads="1"/>
          </p:cNvPicPr>
          <p:nvPr/>
        </p:nvPicPr>
        <p:blipFill>
          <a:blip r:embed="rId4" cstate="print"/>
          <a:srcRect/>
          <a:stretch>
            <a:fillRect/>
          </a:stretch>
        </p:blipFill>
        <p:spPr bwMode="auto">
          <a:xfrm>
            <a:off x="571472" y="3000372"/>
            <a:ext cx="2480225" cy="1857388"/>
          </a:xfrm>
          <a:prstGeom prst="rect">
            <a:avLst/>
          </a:prstGeom>
          <a:noFill/>
        </p:spPr>
      </p:pic>
      <p:pic>
        <p:nvPicPr>
          <p:cNvPr id="2051" name="Picture 3" descr="D:\Documentos\Mis imágenes\images 2.jpg"/>
          <p:cNvPicPr>
            <a:picLocks noChangeAspect="1" noChangeArrowheads="1"/>
          </p:cNvPicPr>
          <p:nvPr/>
        </p:nvPicPr>
        <p:blipFill>
          <a:blip r:embed="rId5" cstate="print"/>
          <a:srcRect/>
          <a:stretch>
            <a:fillRect/>
          </a:stretch>
        </p:blipFill>
        <p:spPr bwMode="auto">
          <a:xfrm>
            <a:off x="3286116" y="2928934"/>
            <a:ext cx="2466975" cy="2066933"/>
          </a:xfrm>
          <a:prstGeom prst="rect">
            <a:avLst/>
          </a:prstGeom>
          <a:noFill/>
        </p:spPr>
      </p:pic>
      <p:pic>
        <p:nvPicPr>
          <p:cNvPr id="2052" name="Picture 4" descr="D:\Documentos\Mis imágenes\images 3.jpg"/>
          <p:cNvPicPr>
            <a:picLocks noChangeAspect="1" noChangeArrowheads="1"/>
          </p:cNvPicPr>
          <p:nvPr/>
        </p:nvPicPr>
        <p:blipFill>
          <a:blip r:embed="rId6" cstate="print"/>
          <a:srcRect/>
          <a:stretch>
            <a:fillRect/>
          </a:stretch>
        </p:blipFill>
        <p:spPr bwMode="auto">
          <a:xfrm>
            <a:off x="5929322" y="2857496"/>
            <a:ext cx="2466975" cy="2214578"/>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8183880" cy="1051560"/>
          </a:xfrm>
        </p:spPr>
        <p:txBody>
          <a:bodyPr>
            <a:normAutofit/>
          </a:bodyPr>
          <a:lstStyle/>
          <a:p>
            <a:pPr algn="r"/>
            <a:r>
              <a:rPr lang="es-ES" sz="4400" dirty="0" smtClean="0">
                <a:solidFill>
                  <a:srgbClr val="7EC234"/>
                </a:solidFill>
              </a:rPr>
              <a:t>BOYACA</a:t>
            </a:r>
            <a:endParaRPr lang="es-ES" sz="4400" dirty="0">
              <a:solidFill>
                <a:srgbClr val="7EC234"/>
              </a:solidFill>
            </a:endParaRPr>
          </a:p>
        </p:txBody>
      </p:sp>
      <p:sp>
        <p:nvSpPr>
          <p:cNvPr id="3" name="2 Marcador de contenido"/>
          <p:cNvSpPr>
            <a:spLocks noGrp="1"/>
          </p:cNvSpPr>
          <p:nvPr>
            <p:ph idx="1"/>
          </p:nvPr>
        </p:nvSpPr>
        <p:spPr>
          <a:xfrm>
            <a:off x="467544" y="1412776"/>
            <a:ext cx="8183880" cy="4392488"/>
          </a:xfrm>
        </p:spPr>
        <p:txBody>
          <a:bodyPr/>
          <a:lstStyle/>
          <a:p>
            <a:r>
              <a:rPr lang="es-ES" b="1" dirty="0" smtClean="0">
                <a:solidFill>
                  <a:schemeClr val="tx1">
                    <a:lumMod val="95000"/>
                    <a:lumOff val="5000"/>
                  </a:schemeClr>
                </a:solidFill>
              </a:rPr>
              <a:t>SITIOS TURISTICOS</a:t>
            </a:r>
          </a:p>
          <a:p>
            <a:pPr algn="just">
              <a:buNone/>
            </a:pPr>
            <a:r>
              <a:rPr lang="es-ES" sz="2400" dirty="0" smtClean="0">
                <a:solidFill>
                  <a:schemeClr val="tx1">
                    <a:lumMod val="95000"/>
                    <a:lumOff val="5000"/>
                  </a:schemeClr>
                </a:solidFill>
              </a:rPr>
              <a:t>CHIQUINQUIRA</a:t>
            </a:r>
            <a:r>
              <a:rPr lang="es-ES" dirty="0" smtClean="0">
                <a:solidFill>
                  <a:schemeClr val="tx1">
                    <a:lumMod val="95000"/>
                    <a:lumOff val="5000"/>
                  </a:schemeClr>
                </a:solidFill>
              </a:rPr>
              <a:t>: </a:t>
            </a:r>
            <a:endParaRPr lang="es-ES" dirty="0" smtClean="0">
              <a:solidFill>
                <a:schemeClr val="tx1">
                  <a:lumMod val="95000"/>
                  <a:lumOff val="5000"/>
                </a:schemeClr>
              </a:solidFill>
            </a:endParaRPr>
          </a:p>
          <a:p>
            <a:pPr algn="just">
              <a:buNone/>
            </a:pPr>
            <a:r>
              <a:rPr lang="es-ES" sz="2000" dirty="0" smtClean="0">
                <a:solidFill>
                  <a:schemeClr val="tx1">
                    <a:lumMod val="95000"/>
                    <a:lumOff val="5000"/>
                  </a:schemeClr>
                </a:solidFill>
              </a:rPr>
              <a:t>   Su </a:t>
            </a:r>
            <a:r>
              <a:rPr lang="es-ES" sz="2000" dirty="0" smtClean="0">
                <a:solidFill>
                  <a:schemeClr val="tx1">
                    <a:lumMod val="95000"/>
                    <a:lumOff val="5000"/>
                  </a:schemeClr>
                </a:solidFill>
              </a:rPr>
              <a:t>nombre significa pueblo sacerdotal, hoy en día se conoce como la capital religiosa de Colombia, famosa por sus romerías a la virgen, patrona de la nación.</a:t>
            </a:r>
            <a:endParaRPr lang="es-ES" dirty="0">
              <a:solidFill>
                <a:schemeClr val="tx1">
                  <a:lumMod val="95000"/>
                  <a:lumOff val="5000"/>
                </a:schemeClr>
              </a:solidFill>
            </a:endParaRPr>
          </a:p>
        </p:txBody>
      </p:sp>
      <p:pic>
        <p:nvPicPr>
          <p:cNvPr id="5" name="Picture 2" descr="C:\Documents and Settings\Administrador\Mis documentos\Mis imágenes\chiquinquira.jpg"/>
          <p:cNvPicPr>
            <a:picLocks noChangeAspect="1" noChangeArrowheads="1"/>
          </p:cNvPicPr>
          <p:nvPr/>
        </p:nvPicPr>
        <p:blipFill>
          <a:blip r:embed="rId3" cstate="print"/>
          <a:srcRect/>
          <a:stretch>
            <a:fillRect/>
          </a:stretch>
        </p:blipFill>
        <p:spPr bwMode="auto">
          <a:xfrm>
            <a:off x="827584" y="3356992"/>
            <a:ext cx="3406443" cy="2607401"/>
          </a:xfrm>
          <a:prstGeom prst="rect">
            <a:avLst/>
          </a:prstGeom>
          <a:noFill/>
        </p:spPr>
      </p:pic>
      <p:pic>
        <p:nvPicPr>
          <p:cNvPr id="1027" name="Picture 3" descr="C:\Documents and Settings\Administrador\Mis documentos\Mis imágenes\chiquinquira.jpg"/>
          <p:cNvPicPr>
            <a:picLocks noChangeAspect="1" noChangeArrowheads="1"/>
          </p:cNvPicPr>
          <p:nvPr/>
        </p:nvPicPr>
        <p:blipFill>
          <a:blip r:embed="rId4" cstate="print"/>
          <a:srcRect/>
          <a:stretch>
            <a:fillRect/>
          </a:stretch>
        </p:blipFill>
        <p:spPr bwMode="auto">
          <a:xfrm>
            <a:off x="4355976" y="3356992"/>
            <a:ext cx="3979168" cy="2664296"/>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7EC234"/>
                </a:solidFill>
              </a:rPr>
              <a:t>BOYACA</a:t>
            </a:r>
            <a:endParaRPr lang="es-ES" dirty="0">
              <a:solidFill>
                <a:srgbClr val="7EC234"/>
              </a:solidFill>
            </a:endParaRPr>
          </a:p>
        </p:txBody>
      </p:sp>
      <p:sp>
        <p:nvSpPr>
          <p:cNvPr id="3" name="2 Marcador de contenido"/>
          <p:cNvSpPr>
            <a:spLocks noGrp="1"/>
          </p:cNvSpPr>
          <p:nvPr>
            <p:ph idx="1"/>
          </p:nvPr>
        </p:nvSpPr>
        <p:spPr/>
        <p:txBody>
          <a:bodyPr/>
          <a:lstStyle/>
          <a:p>
            <a:pPr>
              <a:buNone/>
            </a:pPr>
            <a:r>
              <a:rPr lang="es-ES" dirty="0" smtClean="0">
                <a:solidFill>
                  <a:schemeClr val="tx1">
                    <a:lumMod val="95000"/>
                    <a:lumOff val="5000"/>
                  </a:schemeClr>
                </a:solidFill>
                <a:hlinkClick r:id="rId3"/>
              </a:rPr>
              <a:t>PUENTE DE BOYACA: </a:t>
            </a:r>
            <a:r>
              <a:rPr lang="es-ES" sz="2000" dirty="0" smtClean="0">
                <a:solidFill>
                  <a:schemeClr val="tx1">
                    <a:lumMod val="95000"/>
                    <a:lumOff val="5000"/>
                  </a:schemeClr>
                </a:solidFill>
              </a:rPr>
              <a:t>Reconocido sitio turístico, donde fue construido un famoso monumento en honor a la batalla de Boyacá. El parador turístico cuenta con varios atractivos: una estatua de Simón Bolívar, el obelisco de la libertad, el puente sobre el rio Teatinos, el arco de triunfo grabado con la letra del himno nacional, el edificio circular o ciclorama, la piedra de la legión Británica, el busto del coronel Cruz Carrillo, la plaza de banderas, la casad de teja y el monumento a Pedro Pascasio Martínez.</a:t>
            </a:r>
            <a:endParaRPr lang="es-ES" dirty="0">
              <a:solidFill>
                <a:schemeClr val="tx1">
                  <a:lumMod val="95000"/>
                  <a:lumOff val="5000"/>
                </a:schemeClr>
              </a:solidFill>
            </a:endParaRPr>
          </a:p>
        </p:txBody>
      </p:sp>
      <p:pic>
        <p:nvPicPr>
          <p:cNvPr id="2050" name="Picture 2" descr="C:\Documents and Settings\Administrador\Mis documentos\Mis imágenes\images.jpg"/>
          <p:cNvPicPr>
            <a:picLocks noChangeAspect="1" noChangeArrowheads="1"/>
          </p:cNvPicPr>
          <p:nvPr/>
        </p:nvPicPr>
        <p:blipFill>
          <a:blip r:embed="rId4" cstate="print"/>
          <a:srcRect/>
          <a:stretch>
            <a:fillRect/>
          </a:stretch>
        </p:blipFill>
        <p:spPr bwMode="auto">
          <a:xfrm>
            <a:off x="899592" y="3573016"/>
            <a:ext cx="2198474" cy="1800200"/>
          </a:xfrm>
          <a:prstGeom prst="rect">
            <a:avLst/>
          </a:prstGeom>
          <a:noFill/>
        </p:spPr>
      </p:pic>
      <p:pic>
        <p:nvPicPr>
          <p:cNvPr id="2051" name="Picture 3" descr="C:\Documents and Settings\Administrador\Mis documentos\Mis imágenes\untitled 5.bmp"/>
          <p:cNvPicPr>
            <a:picLocks noChangeAspect="1" noChangeArrowheads="1"/>
          </p:cNvPicPr>
          <p:nvPr/>
        </p:nvPicPr>
        <p:blipFill>
          <a:blip r:embed="rId5" cstate="print"/>
          <a:srcRect/>
          <a:stretch>
            <a:fillRect/>
          </a:stretch>
        </p:blipFill>
        <p:spPr bwMode="auto">
          <a:xfrm>
            <a:off x="3347864" y="3573016"/>
            <a:ext cx="2384736" cy="1872208"/>
          </a:xfrm>
          <a:prstGeom prst="rect">
            <a:avLst/>
          </a:prstGeom>
          <a:noFill/>
        </p:spPr>
      </p:pic>
      <p:pic>
        <p:nvPicPr>
          <p:cNvPr id="2052" name="Picture 4" descr="C:\Documents and Settings\Administrador\Mis documentos\Mis imágenes\images6.jpg"/>
          <p:cNvPicPr>
            <a:picLocks noChangeAspect="1" noChangeArrowheads="1"/>
          </p:cNvPicPr>
          <p:nvPr/>
        </p:nvPicPr>
        <p:blipFill>
          <a:blip r:embed="rId6" cstate="print"/>
          <a:srcRect/>
          <a:stretch>
            <a:fillRect/>
          </a:stretch>
        </p:blipFill>
        <p:spPr bwMode="auto">
          <a:xfrm>
            <a:off x="6012160" y="3573016"/>
            <a:ext cx="2466975" cy="1857375"/>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7EC234"/>
                </a:solidFill>
              </a:rPr>
              <a:t>BOYACA</a:t>
            </a:r>
            <a:endParaRPr lang="es-ES" dirty="0">
              <a:solidFill>
                <a:srgbClr val="7EC234"/>
              </a:solidFill>
            </a:endParaRPr>
          </a:p>
        </p:txBody>
      </p:sp>
      <p:sp>
        <p:nvSpPr>
          <p:cNvPr id="3" name="2 Marcador de contenido"/>
          <p:cNvSpPr>
            <a:spLocks noGrp="1"/>
          </p:cNvSpPr>
          <p:nvPr>
            <p:ph idx="1"/>
          </p:nvPr>
        </p:nvSpPr>
        <p:spPr/>
        <p:txBody>
          <a:bodyPr/>
          <a:lstStyle/>
          <a:p>
            <a:pPr>
              <a:buNone/>
            </a:pPr>
            <a:r>
              <a:rPr lang="es-ES" dirty="0" smtClean="0">
                <a:solidFill>
                  <a:schemeClr val="tx1">
                    <a:lumMod val="95000"/>
                    <a:lumOff val="5000"/>
                  </a:schemeClr>
                </a:solidFill>
              </a:rPr>
              <a:t>DESIERTO DE CANDELARIO: </a:t>
            </a:r>
            <a:endParaRPr lang="es-ES" dirty="0" smtClean="0">
              <a:solidFill>
                <a:schemeClr val="tx1">
                  <a:lumMod val="95000"/>
                  <a:lumOff val="5000"/>
                </a:schemeClr>
              </a:solidFill>
            </a:endParaRPr>
          </a:p>
          <a:p>
            <a:pPr>
              <a:buNone/>
            </a:pPr>
            <a:r>
              <a:rPr lang="es-ES" sz="2000" dirty="0" smtClean="0">
                <a:solidFill>
                  <a:schemeClr val="tx1">
                    <a:lumMod val="95000"/>
                    <a:lumOff val="5000"/>
                  </a:schemeClr>
                </a:solidFill>
              </a:rPr>
              <a:t> </a:t>
            </a:r>
            <a:r>
              <a:rPr lang="es-ES" sz="2000" dirty="0" smtClean="0">
                <a:solidFill>
                  <a:schemeClr val="tx1">
                    <a:lumMod val="95000"/>
                    <a:lumOff val="5000"/>
                  </a:schemeClr>
                </a:solidFill>
              </a:rPr>
              <a:t>  </a:t>
            </a:r>
            <a:r>
              <a:rPr lang="es-ES" sz="2000" dirty="0" smtClean="0">
                <a:solidFill>
                  <a:schemeClr val="tx1">
                    <a:lumMod val="95000"/>
                    <a:lumOff val="5000"/>
                  </a:schemeClr>
                </a:solidFill>
              </a:rPr>
              <a:t>Ubicado </a:t>
            </a:r>
            <a:r>
              <a:rPr lang="es-ES" sz="2000" dirty="0" smtClean="0">
                <a:solidFill>
                  <a:schemeClr val="tx1">
                    <a:lumMod val="95000"/>
                    <a:lumOff val="5000"/>
                  </a:schemeClr>
                </a:solidFill>
              </a:rPr>
              <a:t>a 7 km de </a:t>
            </a:r>
            <a:r>
              <a:rPr lang="es-ES" sz="2000" dirty="0" err="1" smtClean="0">
                <a:solidFill>
                  <a:schemeClr val="tx1">
                    <a:lumMod val="95000"/>
                    <a:lumOff val="5000"/>
                  </a:schemeClr>
                </a:solidFill>
              </a:rPr>
              <a:t>Raquira</a:t>
            </a:r>
            <a:r>
              <a:rPr lang="es-ES" sz="2000" dirty="0" smtClean="0">
                <a:solidFill>
                  <a:schemeClr val="tx1">
                    <a:lumMod val="95000"/>
                    <a:lumOff val="5000"/>
                  </a:schemeClr>
                </a:solidFill>
              </a:rPr>
              <a:t>, aunque se conoce como un desierto en realidad es una hondonada cruzada por un rio. En estas tierras Don Pedro Solís y Valenzuela escribió la obra “DESIERTO PRODIJIOSO”, primera obra escrita en América durante la colonia.</a:t>
            </a:r>
            <a:endParaRPr lang="es-ES" dirty="0">
              <a:solidFill>
                <a:schemeClr val="tx1">
                  <a:lumMod val="95000"/>
                  <a:lumOff val="5000"/>
                </a:schemeClr>
              </a:solidFill>
            </a:endParaRPr>
          </a:p>
        </p:txBody>
      </p:sp>
      <p:pic>
        <p:nvPicPr>
          <p:cNvPr id="5" name="Picture 2" descr="C:\Documents and Settings\Administrador\Mis documentos\Mis imágenes\zzwwzo-bg.jpg"/>
          <p:cNvPicPr>
            <a:picLocks noChangeAspect="1" noChangeArrowheads="1"/>
          </p:cNvPicPr>
          <p:nvPr/>
        </p:nvPicPr>
        <p:blipFill>
          <a:blip r:embed="rId3" cstate="print"/>
          <a:srcRect/>
          <a:stretch>
            <a:fillRect/>
          </a:stretch>
        </p:blipFill>
        <p:spPr bwMode="auto">
          <a:xfrm>
            <a:off x="611560" y="2924944"/>
            <a:ext cx="2523336" cy="1894900"/>
          </a:xfrm>
          <a:prstGeom prst="rect">
            <a:avLst/>
          </a:prstGeom>
          <a:noFill/>
        </p:spPr>
      </p:pic>
      <p:pic>
        <p:nvPicPr>
          <p:cNvPr id="7" name="Picture 3" descr="C:\Documents and Settings\Administrador\Mis documentos\Mis imágenes\paisajes_boyaca1.jpg"/>
          <p:cNvPicPr>
            <a:picLocks noChangeAspect="1" noChangeArrowheads="1"/>
          </p:cNvPicPr>
          <p:nvPr/>
        </p:nvPicPr>
        <p:blipFill>
          <a:blip r:embed="rId4" cstate="print"/>
          <a:srcRect/>
          <a:stretch>
            <a:fillRect/>
          </a:stretch>
        </p:blipFill>
        <p:spPr bwMode="auto">
          <a:xfrm>
            <a:off x="3275856" y="2636912"/>
            <a:ext cx="2696865" cy="1872208"/>
          </a:xfrm>
          <a:prstGeom prst="rect">
            <a:avLst/>
          </a:prstGeom>
          <a:noFill/>
        </p:spPr>
      </p:pic>
      <p:pic>
        <p:nvPicPr>
          <p:cNvPr id="3076" name="Picture 4" descr="C:\Documents and Settings\Administrador\Mis documentos\Mis imágenes\Huila-Desierto-de-la-Tatacoa-10.jpg"/>
          <p:cNvPicPr>
            <a:picLocks noChangeAspect="1" noChangeArrowheads="1"/>
          </p:cNvPicPr>
          <p:nvPr/>
        </p:nvPicPr>
        <p:blipFill>
          <a:blip r:embed="rId5" cstate="print"/>
          <a:srcRect/>
          <a:stretch>
            <a:fillRect/>
          </a:stretch>
        </p:blipFill>
        <p:spPr bwMode="auto">
          <a:xfrm>
            <a:off x="6084168" y="2924944"/>
            <a:ext cx="2520280" cy="1910405"/>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548680"/>
            <a:ext cx="7772400" cy="792088"/>
          </a:xfrm>
        </p:spPr>
        <p:txBody>
          <a:bodyPr/>
          <a:lstStyle/>
          <a:p>
            <a:r>
              <a:rPr lang="es-ES" dirty="0" smtClean="0">
                <a:solidFill>
                  <a:srgbClr val="FF0066"/>
                </a:solidFill>
              </a:rPr>
              <a:t>VALLE DEL CAUCA</a:t>
            </a:r>
            <a:endParaRPr lang="es-ES" dirty="0">
              <a:solidFill>
                <a:srgbClr val="FF0066"/>
              </a:solidFill>
            </a:endParaRPr>
          </a:p>
        </p:txBody>
      </p:sp>
      <p:sp>
        <p:nvSpPr>
          <p:cNvPr id="3" name="2 Subtítulo"/>
          <p:cNvSpPr>
            <a:spLocks noGrp="1"/>
          </p:cNvSpPr>
          <p:nvPr>
            <p:ph type="subTitle" idx="1"/>
          </p:nvPr>
        </p:nvSpPr>
        <p:spPr>
          <a:xfrm>
            <a:off x="755576" y="1484784"/>
            <a:ext cx="7772400" cy="4752528"/>
          </a:xfrm>
        </p:spPr>
        <p:txBody>
          <a:bodyPr>
            <a:normAutofit/>
          </a:bodyPr>
          <a:lstStyle/>
          <a:p>
            <a:pPr algn="just">
              <a:buFont typeface="Wingdings" pitchFamily="2" charset="2"/>
              <a:buChar char="§"/>
            </a:pPr>
            <a:r>
              <a:rPr lang="es-ES" sz="2800" b="1" dirty="0" smtClean="0">
                <a:solidFill>
                  <a:schemeClr val="tx1">
                    <a:lumMod val="95000"/>
                    <a:lumOff val="5000"/>
                  </a:schemeClr>
                </a:solidFill>
              </a:rPr>
              <a:t>SITIOS </a:t>
            </a:r>
            <a:r>
              <a:rPr lang="es-ES" sz="2800" b="1" dirty="0" smtClean="0">
                <a:solidFill>
                  <a:schemeClr val="tx1">
                    <a:lumMod val="95000"/>
                    <a:lumOff val="5000"/>
                  </a:schemeClr>
                </a:solidFill>
              </a:rPr>
              <a:t>TURISTICOS</a:t>
            </a:r>
          </a:p>
          <a:p>
            <a:pPr algn="just">
              <a:buFont typeface="Wingdings" pitchFamily="2" charset="2"/>
              <a:buChar char="§"/>
            </a:pPr>
            <a:endParaRPr lang="es-ES" sz="2800" b="1" dirty="0" smtClean="0">
              <a:solidFill>
                <a:schemeClr val="tx1">
                  <a:lumMod val="95000"/>
                  <a:lumOff val="5000"/>
                </a:schemeClr>
              </a:solidFill>
            </a:endParaRPr>
          </a:p>
          <a:p>
            <a:pPr algn="just"/>
            <a:r>
              <a:rPr lang="es-ES" sz="2400" dirty="0" smtClean="0">
                <a:solidFill>
                  <a:schemeClr val="tx1">
                    <a:lumMod val="95000"/>
                    <a:lumOff val="5000"/>
                  </a:schemeClr>
                </a:solidFill>
                <a:hlinkClick r:id="rId3"/>
              </a:rPr>
              <a:t>CALI “LA SUCURDAL DEL CIELO”: </a:t>
            </a:r>
            <a:endParaRPr lang="es-ES" sz="2400" dirty="0" smtClean="0">
              <a:solidFill>
                <a:schemeClr val="tx1">
                  <a:lumMod val="95000"/>
                  <a:lumOff val="5000"/>
                </a:schemeClr>
              </a:solidFill>
            </a:endParaRPr>
          </a:p>
          <a:p>
            <a:pPr algn="just"/>
            <a:r>
              <a:rPr lang="es-ES" sz="1800" dirty="0" smtClean="0">
                <a:solidFill>
                  <a:schemeClr val="tx1">
                    <a:lumMod val="95000"/>
                    <a:lumOff val="5000"/>
                  </a:schemeClr>
                </a:solidFill>
              </a:rPr>
              <a:t>Aparte </a:t>
            </a:r>
            <a:r>
              <a:rPr lang="es-ES" sz="1800" dirty="0" smtClean="0">
                <a:solidFill>
                  <a:schemeClr val="tx1">
                    <a:lumMod val="95000"/>
                    <a:lumOff val="5000"/>
                  </a:schemeClr>
                </a:solidFill>
              </a:rPr>
              <a:t>de ser la capital del valle del cauca, es uno de los mas importantes centros industriales y comerciales del país.</a:t>
            </a:r>
            <a:r>
              <a:rPr lang="es-ES" sz="1800" dirty="0" smtClean="0"/>
              <a:t> </a:t>
            </a:r>
            <a:r>
              <a:rPr lang="es-ES" sz="1800" dirty="0" smtClean="0">
                <a:solidFill>
                  <a:schemeClr val="tx1">
                    <a:lumMod val="95000"/>
                    <a:lumOff val="5000"/>
                  </a:schemeClr>
                </a:solidFill>
              </a:rPr>
              <a:t>Cali es reconocida en Colombia como la capital de la "rumba"; la salsa es para el caleño cultura, y es por esto que a la llegada de la </a:t>
            </a:r>
            <a:r>
              <a:rPr lang="es-ES" sz="1800" b="1" dirty="0" smtClean="0">
                <a:solidFill>
                  <a:schemeClr val="tx1">
                    <a:lumMod val="95000"/>
                    <a:lumOff val="5000"/>
                  </a:schemeClr>
                </a:solidFill>
              </a:rPr>
              <a:t>Feria de Cali</a:t>
            </a:r>
            <a:r>
              <a:rPr lang="es-ES" sz="1800" dirty="0" smtClean="0">
                <a:solidFill>
                  <a:schemeClr val="tx1">
                    <a:lumMod val="95000"/>
                    <a:lumOff val="5000"/>
                  </a:schemeClr>
                </a:solidFill>
              </a:rPr>
              <a:t>, cada fin de año, el ritmo salsero es el invitado de honor en este festival de propios y extraños. </a:t>
            </a:r>
            <a:endParaRPr lang="es-ES" sz="2400" dirty="0" smtClean="0">
              <a:solidFill>
                <a:schemeClr val="tx1">
                  <a:lumMod val="95000"/>
                  <a:lumOff val="5000"/>
                </a:schemeClr>
              </a:solidFill>
            </a:endParaRPr>
          </a:p>
          <a:p>
            <a:pPr algn="just"/>
            <a:endParaRPr lang="es-ES" sz="2800" b="1" dirty="0">
              <a:solidFill>
                <a:schemeClr val="tx1">
                  <a:lumMod val="95000"/>
                  <a:lumOff val="5000"/>
                </a:schemeClr>
              </a:solidFill>
            </a:endParaRPr>
          </a:p>
        </p:txBody>
      </p:sp>
      <p:pic>
        <p:nvPicPr>
          <p:cNvPr id="4098" name="Picture 2" descr="C:\Documents and Settings\Administrador\Mis documentos\Mis imágenes\untitled.bmp"/>
          <p:cNvPicPr>
            <a:picLocks noChangeAspect="1" noChangeArrowheads="1"/>
          </p:cNvPicPr>
          <p:nvPr/>
        </p:nvPicPr>
        <p:blipFill>
          <a:blip r:embed="rId4" cstate="print"/>
          <a:srcRect/>
          <a:stretch>
            <a:fillRect/>
          </a:stretch>
        </p:blipFill>
        <p:spPr bwMode="auto">
          <a:xfrm>
            <a:off x="1115616" y="4581128"/>
            <a:ext cx="2664296" cy="1800200"/>
          </a:xfrm>
          <a:prstGeom prst="rect">
            <a:avLst/>
          </a:prstGeom>
          <a:noFill/>
        </p:spPr>
      </p:pic>
      <p:pic>
        <p:nvPicPr>
          <p:cNvPr id="4099" name="Picture 3" descr="C:\Documents and Settings\Administrador\Mis documentos\Mis imágenes\fb0bc954aec82a78b8eb2c2bfd37dfdb.jpg"/>
          <p:cNvPicPr>
            <a:picLocks noChangeAspect="1" noChangeArrowheads="1"/>
          </p:cNvPicPr>
          <p:nvPr/>
        </p:nvPicPr>
        <p:blipFill>
          <a:blip r:embed="rId5" cstate="print"/>
          <a:srcRect/>
          <a:stretch>
            <a:fillRect/>
          </a:stretch>
        </p:blipFill>
        <p:spPr bwMode="auto">
          <a:xfrm>
            <a:off x="4788024" y="4509120"/>
            <a:ext cx="2835796" cy="1872208"/>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301208"/>
            <a:ext cx="8183880" cy="1051560"/>
          </a:xfrm>
        </p:spPr>
        <p:txBody>
          <a:bodyPr/>
          <a:lstStyle/>
          <a:p>
            <a:r>
              <a:rPr lang="es-ES" dirty="0" smtClean="0">
                <a:solidFill>
                  <a:srgbClr val="FF0066"/>
                </a:solidFill>
              </a:rPr>
              <a:t>VALLE DEL CAUCA</a:t>
            </a:r>
            <a:endParaRPr lang="es-ES" dirty="0">
              <a:solidFill>
                <a:srgbClr val="FF0066"/>
              </a:solidFill>
            </a:endParaRPr>
          </a:p>
        </p:txBody>
      </p:sp>
      <p:sp>
        <p:nvSpPr>
          <p:cNvPr id="3" name="2 Marcador de contenido"/>
          <p:cNvSpPr>
            <a:spLocks noGrp="1"/>
          </p:cNvSpPr>
          <p:nvPr>
            <p:ph sz="half" idx="1"/>
          </p:nvPr>
        </p:nvSpPr>
        <p:spPr/>
        <p:txBody>
          <a:bodyPr>
            <a:normAutofit fontScale="70000" lnSpcReduction="20000"/>
          </a:bodyPr>
          <a:lstStyle/>
          <a:p>
            <a:pPr>
              <a:buNone/>
            </a:pPr>
            <a:r>
              <a:rPr lang="es-ES" sz="3100" dirty="0" smtClean="0"/>
              <a:t>PARQUE DEL PERRO</a:t>
            </a:r>
            <a:r>
              <a:rPr lang="es-ES" dirty="0" smtClean="0"/>
              <a:t>: </a:t>
            </a:r>
            <a:endParaRPr lang="es-ES" dirty="0" smtClean="0"/>
          </a:p>
          <a:p>
            <a:pPr>
              <a:buNone/>
            </a:pPr>
            <a:endParaRPr lang="es-ES" sz="2400" dirty="0" smtClean="0"/>
          </a:p>
          <a:p>
            <a:pPr>
              <a:buNone/>
            </a:pPr>
            <a:r>
              <a:rPr lang="es-ES" sz="2400" dirty="0" smtClean="0"/>
              <a:t>    Su </a:t>
            </a:r>
            <a:r>
              <a:rPr lang="es-ES" sz="2400" dirty="0" smtClean="0"/>
              <a:t>historia es que en ese parque a mediados de los 50S, un grupo de jóvenes siempre salían acompañados de un perro llamado </a:t>
            </a:r>
            <a:r>
              <a:rPr lang="es-ES" sz="2400" b="1" dirty="0" smtClean="0"/>
              <a:t>teddy</a:t>
            </a:r>
            <a:r>
              <a:rPr lang="es-ES" sz="2400" dirty="0" smtClean="0"/>
              <a:t>, un día el perro mordió a uno de los muchachos y este en venganza lo enveneno causándole la muerte. Con el paso de los años uno de los jóvenes se convirtió en oficial de la policía y en honor a su fiel mascota le mando hacer esta obra. Este parque se a convertido en uno de los mas famosos de Cali por su entrono comercial.</a:t>
            </a:r>
            <a:endParaRPr lang="es-ES" sz="2400" b="1" dirty="0"/>
          </a:p>
        </p:txBody>
      </p:sp>
      <p:pic>
        <p:nvPicPr>
          <p:cNvPr id="5122" name="Picture 2" descr="C:\Documents and Settings\Administrador\Mis documentos\Mis imágenes\IMAGEN-4180518-2.jpg"/>
          <p:cNvPicPr>
            <a:picLocks noChangeAspect="1" noChangeArrowheads="1"/>
          </p:cNvPicPr>
          <p:nvPr/>
        </p:nvPicPr>
        <p:blipFill>
          <a:blip r:embed="rId3" cstate="print"/>
          <a:srcRect/>
          <a:stretch>
            <a:fillRect/>
          </a:stretch>
        </p:blipFill>
        <p:spPr bwMode="auto">
          <a:xfrm>
            <a:off x="5148063" y="692696"/>
            <a:ext cx="3142167" cy="2160240"/>
          </a:xfrm>
          <a:prstGeom prst="rect">
            <a:avLst/>
          </a:prstGeom>
          <a:noFill/>
        </p:spPr>
      </p:pic>
      <p:pic>
        <p:nvPicPr>
          <p:cNvPr id="5123" name="Picture 3" descr="C:\Documents and Settings\Administrador\Mis documentos\Mis imágenes\888.jpg"/>
          <p:cNvPicPr>
            <a:picLocks noChangeAspect="1" noChangeArrowheads="1"/>
          </p:cNvPicPr>
          <p:nvPr/>
        </p:nvPicPr>
        <p:blipFill>
          <a:blip r:embed="rId4" cstate="print"/>
          <a:srcRect/>
          <a:stretch>
            <a:fillRect/>
          </a:stretch>
        </p:blipFill>
        <p:spPr bwMode="auto">
          <a:xfrm>
            <a:off x="5148064" y="3068960"/>
            <a:ext cx="3096344" cy="2152686"/>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sz="4000" dirty="0" smtClean="0">
                <a:solidFill>
                  <a:srgbClr val="FF0066"/>
                </a:solidFill>
              </a:rPr>
              <a:t>VALLE DEL CAUCA</a:t>
            </a:r>
            <a:endParaRPr lang="es-ES" sz="4000" dirty="0">
              <a:solidFill>
                <a:srgbClr val="FF0066"/>
              </a:solidFill>
            </a:endParaRPr>
          </a:p>
        </p:txBody>
      </p:sp>
      <p:sp>
        <p:nvSpPr>
          <p:cNvPr id="4" name="3 Marcador de contenido"/>
          <p:cNvSpPr>
            <a:spLocks noGrp="1"/>
          </p:cNvSpPr>
          <p:nvPr>
            <p:ph idx="1"/>
          </p:nvPr>
        </p:nvSpPr>
        <p:spPr>
          <a:xfrm>
            <a:off x="502920" y="530352"/>
            <a:ext cx="8183880" cy="4554832"/>
          </a:xfrm>
        </p:spPr>
        <p:txBody>
          <a:bodyPr>
            <a:normAutofit/>
          </a:bodyPr>
          <a:lstStyle/>
          <a:p>
            <a:pPr>
              <a:buNone/>
            </a:pPr>
            <a:r>
              <a:rPr lang="es-ES" dirty="0" smtClean="0">
                <a:solidFill>
                  <a:schemeClr val="tx1">
                    <a:lumMod val="95000"/>
                    <a:lumOff val="5000"/>
                  </a:schemeClr>
                </a:solidFill>
              </a:rPr>
              <a:t>MONUMENTO A JORGE ISSAC: </a:t>
            </a:r>
            <a:endParaRPr lang="es-ES" dirty="0" smtClean="0">
              <a:solidFill>
                <a:schemeClr val="tx1">
                  <a:lumMod val="95000"/>
                  <a:lumOff val="5000"/>
                </a:schemeClr>
              </a:solidFill>
            </a:endParaRPr>
          </a:p>
          <a:p>
            <a:pPr>
              <a:buNone/>
            </a:pPr>
            <a:r>
              <a:rPr lang="es-ES" sz="2000" dirty="0" smtClean="0">
                <a:solidFill>
                  <a:schemeClr val="tx1">
                    <a:lumMod val="95000"/>
                    <a:lumOff val="5000"/>
                  </a:schemeClr>
                </a:solidFill>
              </a:rPr>
              <a:t> </a:t>
            </a:r>
            <a:r>
              <a:rPr lang="es-ES" sz="2000" dirty="0" smtClean="0">
                <a:solidFill>
                  <a:schemeClr val="tx1">
                    <a:lumMod val="95000"/>
                    <a:lumOff val="5000"/>
                  </a:schemeClr>
                </a:solidFill>
              </a:rPr>
              <a:t>  </a:t>
            </a:r>
            <a:r>
              <a:rPr lang="es-ES" sz="2000" dirty="0" smtClean="0"/>
              <a:t>Construida </a:t>
            </a:r>
            <a:r>
              <a:rPr lang="es-ES" sz="2000" dirty="0" smtClean="0"/>
              <a:t>por el escultor catalán Carlos </a:t>
            </a:r>
            <a:r>
              <a:rPr lang="es-ES" sz="2000" dirty="0" smtClean="0"/>
              <a:t>A. </a:t>
            </a:r>
            <a:r>
              <a:rPr lang="es-ES" sz="2000" dirty="0" smtClean="0"/>
              <a:t>Perea, quien recreo la magna obra literaria del escritor vallecaucano en un conjunto escultórico elaborado en mármol de carrara, donde aparecen los protagonistas, Efraín y María, leyendo el libro de poesías de Átala, también se pueden apreciar el perro Mayo, la fatídica Ave negra y el busto del escritor Isaac en la parte superior.</a:t>
            </a:r>
            <a:r>
              <a:rPr lang="es-ES" dirty="0" smtClean="0"/>
              <a:t/>
            </a:r>
            <a:br>
              <a:rPr lang="es-ES" dirty="0" smtClean="0"/>
            </a:br>
            <a:endParaRPr lang="es-ES" dirty="0">
              <a:solidFill>
                <a:schemeClr val="tx1">
                  <a:lumMod val="95000"/>
                  <a:lumOff val="5000"/>
                </a:schemeClr>
              </a:solidFill>
            </a:endParaRPr>
          </a:p>
        </p:txBody>
      </p:sp>
      <p:pic>
        <p:nvPicPr>
          <p:cNvPr id="6146" name="Picture 2" descr="C:\Documents and Settings\Administrador\Mis documentos\Mis imágenes\silubi1289.jpg"/>
          <p:cNvPicPr>
            <a:picLocks noChangeAspect="1" noChangeArrowheads="1"/>
          </p:cNvPicPr>
          <p:nvPr/>
        </p:nvPicPr>
        <p:blipFill>
          <a:blip r:embed="rId3" cstate="print"/>
          <a:srcRect/>
          <a:stretch>
            <a:fillRect/>
          </a:stretch>
        </p:blipFill>
        <p:spPr bwMode="auto">
          <a:xfrm>
            <a:off x="1763688" y="3284984"/>
            <a:ext cx="1600200" cy="1998150"/>
          </a:xfrm>
          <a:prstGeom prst="rect">
            <a:avLst/>
          </a:prstGeom>
          <a:noFill/>
        </p:spPr>
      </p:pic>
      <p:pic>
        <p:nvPicPr>
          <p:cNvPr id="6147" name="Picture 3" descr="C:\Documents and Settings\Administrador\Mis documentos\Mis imágenes\Cali-Monumento-a-%20Jorge-Isaacs.jpg"/>
          <p:cNvPicPr>
            <a:picLocks noChangeAspect="1" noChangeArrowheads="1"/>
          </p:cNvPicPr>
          <p:nvPr/>
        </p:nvPicPr>
        <p:blipFill>
          <a:blip r:embed="rId4" cstate="print"/>
          <a:srcRect/>
          <a:stretch>
            <a:fillRect/>
          </a:stretch>
        </p:blipFill>
        <p:spPr bwMode="auto">
          <a:xfrm>
            <a:off x="4716016" y="3212976"/>
            <a:ext cx="2831976" cy="2123982"/>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AMAZONAS</a:t>
            </a:r>
            <a:endParaRPr lang="es-ES" dirty="0"/>
          </a:p>
        </p:txBody>
      </p:sp>
      <p:sp>
        <p:nvSpPr>
          <p:cNvPr id="3" name="2 Marcador de contenido"/>
          <p:cNvSpPr>
            <a:spLocks noGrp="1"/>
          </p:cNvSpPr>
          <p:nvPr>
            <p:ph sz="half" idx="1"/>
          </p:nvPr>
        </p:nvSpPr>
        <p:spPr>
          <a:xfrm>
            <a:off x="514352" y="530352"/>
            <a:ext cx="3931920" cy="4626840"/>
          </a:xfrm>
        </p:spPr>
        <p:txBody>
          <a:bodyPr>
            <a:normAutofit fontScale="85000" lnSpcReduction="20000"/>
          </a:bodyPr>
          <a:lstStyle/>
          <a:p>
            <a:r>
              <a:rPr lang="es-ES" sz="2800" b="1" dirty="0" smtClean="0"/>
              <a:t>SITIOS TURISTICOS</a:t>
            </a:r>
          </a:p>
          <a:p>
            <a:pPr>
              <a:buNone/>
            </a:pPr>
            <a:endParaRPr lang="es-ES" dirty="0" smtClean="0"/>
          </a:p>
          <a:p>
            <a:pPr algn="just">
              <a:buNone/>
            </a:pPr>
            <a:r>
              <a:rPr lang="es-ES" dirty="0" smtClean="0"/>
              <a:t>LETICIA: </a:t>
            </a:r>
            <a:endParaRPr lang="es-ES" dirty="0" smtClean="0"/>
          </a:p>
          <a:p>
            <a:pPr algn="just">
              <a:buNone/>
            </a:pPr>
            <a:r>
              <a:rPr lang="es-ES" sz="2000" dirty="0" smtClean="0"/>
              <a:t> </a:t>
            </a:r>
            <a:r>
              <a:rPr lang="es-ES" sz="2000" dirty="0" smtClean="0"/>
              <a:t>  </a:t>
            </a:r>
            <a:r>
              <a:rPr lang="es-ES" sz="2000" dirty="0" smtClean="0"/>
              <a:t>Es </a:t>
            </a:r>
            <a:r>
              <a:rPr lang="es-ES" sz="2000" dirty="0" smtClean="0"/>
              <a:t>la capital del departamento, se encuentra a hora y media de Bogotá por vía aérea. Es una ciudad muy visitada por su exótica cultura amazónica. Aquí  además de encontrar verdes paisajes encontraras diversidad de flora y fauna. También lugares como el museo etnográfico del hombre amazónico, la biblioteca del banco de la republica, el parque Santander y el parque Orellana.</a:t>
            </a:r>
          </a:p>
        </p:txBody>
      </p:sp>
      <p:pic>
        <p:nvPicPr>
          <p:cNvPr id="2050" name="Picture 2" descr="D:\Mis Documentos\Mis imágenes\images.jpg"/>
          <p:cNvPicPr>
            <a:picLocks noGrp="1" noChangeAspect="1" noChangeArrowheads="1"/>
          </p:cNvPicPr>
          <p:nvPr>
            <p:ph sz="half" idx="2"/>
          </p:nvPr>
        </p:nvPicPr>
        <p:blipFill>
          <a:blip r:embed="rId3" cstate="print"/>
          <a:srcRect/>
          <a:stretch>
            <a:fillRect/>
          </a:stretch>
        </p:blipFill>
        <p:spPr bwMode="auto">
          <a:xfrm>
            <a:off x="4788024" y="980728"/>
            <a:ext cx="3331071" cy="2495088"/>
          </a:xfrm>
          <a:prstGeom prst="rect">
            <a:avLst/>
          </a:prstGeom>
          <a:noFill/>
        </p:spPr>
      </p:pic>
      <p:pic>
        <p:nvPicPr>
          <p:cNvPr id="2052" name="Picture 4" descr="D:\Mis Documentos\Mis imágenes\3.jpg"/>
          <p:cNvPicPr>
            <a:picLocks noChangeAspect="1" noChangeArrowheads="1"/>
          </p:cNvPicPr>
          <p:nvPr/>
        </p:nvPicPr>
        <p:blipFill>
          <a:blip r:embed="rId4" cstate="print"/>
          <a:srcRect/>
          <a:stretch>
            <a:fillRect/>
          </a:stretch>
        </p:blipFill>
        <p:spPr bwMode="auto">
          <a:xfrm>
            <a:off x="4788024" y="3645024"/>
            <a:ext cx="3312368" cy="2088232"/>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B0F0"/>
                </a:solidFill>
              </a:rPr>
              <a:t>NARIÑO</a:t>
            </a:r>
            <a:endParaRPr lang="es-ES" dirty="0">
              <a:solidFill>
                <a:srgbClr val="00B0F0"/>
              </a:solidFill>
            </a:endParaRPr>
          </a:p>
        </p:txBody>
      </p:sp>
      <p:sp>
        <p:nvSpPr>
          <p:cNvPr id="5" name="4 Marcador de texto"/>
          <p:cNvSpPr>
            <a:spLocks noGrp="1"/>
          </p:cNvSpPr>
          <p:nvPr>
            <p:ph type="body" idx="2"/>
          </p:nvPr>
        </p:nvSpPr>
        <p:spPr/>
        <p:txBody>
          <a:bodyPr/>
          <a:lstStyle/>
          <a:p>
            <a:endParaRPr lang="es-ES" dirty="0"/>
          </a:p>
        </p:txBody>
      </p:sp>
      <p:sp>
        <p:nvSpPr>
          <p:cNvPr id="3" name="2 Subtítulo"/>
          <p:cNvSpPr>
            <a:spLocks noGrp="1"/>
          </p:cNvSpPr>
          <p:nvPr>
            <p:ph sz="half" idx="1"/>
          </p:nvPr>
        </p:nvSpPr>
        <p:spPr/>
        <p:txBody>
          <a:bodyPr>
            <a:normAutofit fontScale="62500" lnSpcReduction="20000"/>
          </a:bodyPr>
          <a:lstStyle/>
          <a:p>
            <a:pPr algn="just">
              <a:buFont typeface="Wingdings" pitchFamily="2" charset="2"/>
              <a:buChar char="§"/>
            </a:pPr>
            <a:r>
              <a:rPr lang="es-ES" sz="2800" b="1" dirty="0" smtClean="0">
                <a:solidFill>
                  <a:schemeClr val="tx1">
                    <a:lumMod val="95000"/>
                    <a:lumOff val="5000"/>
                  </a:schemeClr>
                </a:solidFill>
              </a:rPr>
              <a:t>SITIOS </a:t>
            </a:r>
            <a:r>
              <a:rPr lang="es-ES" sz="2800" b="1" dirty="0" smtClean="0">
                <a:solidFill>
                  <a:schemeClr val="tx1">
                    <a:lumMod val="95000"/>
                    <a:lumOff val="5000"/>
                  </a:schemeClr>
                </a:solidFill>
              </a:rPr>
              <a:t>TURISTICOS</a:t>
            </a:r>
          </a:p>
          <a:p>
            <a:pPr algn="just">
              <a:buFont typeface="Wingdings" pitchFamily="2" charset="2"/>
              <a:buChar char="§"/>
            </a:pPr>
            <a:endParaRPr lang="es-ES" sz="2800" b="1" dirty="0" smtClean="0">
              <a:solidFill>
                <a:schemeClr val="tx1">
                  <a:lumMod val="95000"/>
                  <a:lumOff val="5000"/>
                </a:schemeClr>
              </a:solidFill>
            </a:endParaRPr>
          </a:p>
          <a:p>
            <a:pPr>
              <a:buNone/>
            </a:pPr>
            <a:r>
              <a:rPr lang="es-ES" sz="2800" dirty="0" smtClean="0">
                <a:solidFill>
                  <a:schemeClr val="tx1">
                    <a:lumMod val="95000"/>
                    <a:lumOff val="5000"/>
                  </a:schemeClr>
                </a:solidFill>
              </a:rPr>
              <a:t>TUMACO</a:t>
            </a:r>
            <a:r>
              <a:rPr lang="es-ES" sz="2800" dirty="0" smtClean="0">
                <a:solidFill>
                  <a:schemeClr val="tx1">
                    <a:lumMod val="95000"/>
                    <a:lumOff val="5000"/>
                  </a:schemeClr>
                </a:solidFill>
              </a:rPr>
              <a:t>:</a:t>
            </a:r>
          </a:p>
          <a:p>
            <a:pPr algn="just">
              <a:buNone/>
            </a:pPr>
            <a:endParaRPr lang="es-ES" sz="2800" dirty="0" smtClean="0">
              <a:solidFill>
                <a:schemeClr val="tx1">
                  <a:lumMod val="95000"/>
                  <a:lumOff val="5000"/>
                </a:schemeClr>
              </a:solidFill>
            </a:endParaRPr>
          </a:p>
          <a:p>
            <a:pPr algn="just">
              <a:buNone/>
            </a:pPr>
            <a:r>
              <a:rPr lang="es-ES" dirty="0" smtClean="0">
                <a:solidFill>
                  <a:schemeClr val="tx1">
                    <a:lumMod val="95000"/>
                    <a:lumOff val="5000"/>
                  </a:schemeClr>
                </a:solidFill>
              </a:rPr>
              <a:t>    Llamada la “perla del pacifico” se encuentra a 290 km de la ciudad de San Juan de Pasto, geográficamente se localiza  al occidente colombiano en el pacifico sur; pertenece a la parte costera del Departamento de Nariño.</a:t>
            </a:r>
          </a:p>
          <a:p>
            <a:pPr algn="just">
              <a:buNone/>
            </a:pPr>
            <a:r>
              <a:rPr lang="es-ES" dirty="0" smtClean="0">
                <a:solidFill>
                  <a:schemeClr val="tx1">
                    <a:lumMod val="95000"/>
                    <a:lumOff val="5000"/>
                  </a:schemeClr>
                </a:solidFill>
              </a:rPr>
              <a:t>   Tiene cabañas confortables,</a:t>
            </a:r>
          </a:p>
          <a:p>
            <a:pPr algn="just">
              <a:buNone/>
            </a:pPr>
            <a:r>
              <a:rPr lang="es-ES" dirty="0" smtClean="0">
                <a:solidFill>
                  <a:schemeClr val="tx1">
                    <a:lumMod val="95000"/>
                    <a:lumOff val="5000"/>
                  </a:schemeClr>
                </a:solidFill>
              </a:rPr>
              <a:t>    Algunos restaurantes, sus</a:t>
            </a:r>
          </a:p>
          <a:p>
            <a:pPr algn="just">
              <a:buNone/>
            </a:pPr>
            <a:r>
              <a:rPr lang="es-ES" dirty="0" smtClean="0">
                <a:solidFill>
                  <a:schemeClr val="tx1">
                    <a:lumMod val="95000"/>
                    <a:lumOff val="5000"/>
                  </a:schemeClr>
                </a:solidFill>
              </a:rPr>
              <a:t>    Playas sestan en buenas </a:t>
            </a:r>
          </a:p>
          <a:p>
            <a:pPr algn="just">
              <a:buNone/>
            </a:pPr>
            <a:r>
              <a:rPr lang="es-ES" dirty="0" smtClean="0">
                <a:solidFill>
                  <a:schemeClr val="tx1">
                    <a:lumMod val="95000"/>
                    <a:lumOff val="5000"/>
                  </a:schemeClr>
                </a:solidFill>
              </a:rPr>
              <a:t>    Condiciones y su abundante</a:t>
            </a:r>
          </a:p>
          <a:p>
            <a:pPr algn="just">
              <a:buNone/>
            </a:pPr>
            <a:r>
              <a:rPr lang="es-ES" dirty="0" smtClean="0">
                <a:solidFill>
                  <a:schemeClr val="tx1">
                    <a:lumMod val="95000"/>
                    <a:lumOff val="5000"/>
                  </a:schemeClr>
                </a:solidFill>
              </a:rPr>
              <a:t>    Flora y fauna la convierten</a:t>
            </a:r>
          </a:p>
          <a:p>
            <a:pPr algn="just">
              <a:buNone/>
            </a:pPr>
            <a:r>
              <a:rPr lang="es-ES" dirty="0" smtClean="0">
                <a:solidFill>
                  <a:schemeClr val="tx1">
                    <a:lumMod val="95000"/>
                    <a:lumOff val="5000"/>
                  </a:schemeClr>
                </a:solidFill>
              </a:rPr>
              <a:t>    En un sitio turístico que </a:t>
            </a:r>
          </a:p>
          <a:p>
            <a:pPr algn="just">
              <a:buNone/>
            </a:pPr>
            <a:r>
              <a:rPr lang="es-ES" dirty="0" smtClean="0">
                <a:solidFill>
                  <a:schemeClr val="tx1">
                    <a:lumMod val="95000"/>
                    <a:lumOff val="5000"/>
                  </a:schemeClr>
                </a:solidFill>
              </a:rPr>
              <a:t>    Invita a visitarlo.</a:t>
            </a:r>
          </a:p>
          <a:p>
            <a:endParaRPr lang="es-ES" dirty="0" smtClean="0">
              <a:solidFill>
                <a:schemeClr val="tx1">
                  <a:lumMod val="95000"/>
                  <a:lumOff val="5000"/>
                </a:schemeClr>
              </a:solidFill>
            </a:endParaRPr>
          </a:p>
          <a:p>
            <a:endParaRPr lang="es-ES" dirty="0">
              <a:solidFill>
                <a:schemeClr val="tx1">
                  <a:lumMod val="95000"/>
                  <a:lumOff val="5000"/>
                </a:schemeClr>
              </a:solidFill>
            </a:endParaRPr>
          </a:p>
        </p:txBody>
      </p:sp>
      <p:pic>
        <p:nvPicPr>
          <p:cNvPr id="4" name="3 Imagen" descr="C:\Documents and Settings\Equipo07\Mis documentos\Mis imágenes\Tumaco-171.jpg"/>
          <p:cNvPicPr/>
          <p:nvPr/>
        </p:nvPicPr>
        <p:blipFill>
          <a:blip r:embed="rId3" cstate="print"/>
          <a:srcRect/>
          <a:stretch>
            <a:fillRect/>
          </a:stretch>
        </p:blipFill>
        <p:spPr bwMode="auto">
          <a:xfrm>
            <a:off x="5508104" y="1412776"/>
            <a:ext cx="3096344" cy="4320480"/>
          </a:xfrm>
          <a:prstGeom prst="rect">
            <a:avLst/>
          </a:prstGeom>
          <a:noFill/>
          <a:ln w="9525">
            <a:noFill/>
            <a:miter lim="800000"/>
            <a:headEnd/>
            <a:tailEnd/>
          </a:ln>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B0F0"/>
                </a:solidFill>
              </a:rPr>
              <a:t>NARIÑO</a:t>
            </a:r>
            <a:endParaRPr lang="es-ES" dirty="0">
              <a:solidFill>
                <a:srgbClr val="00B0F0"/>
              </a:solidFill>
            </a:endParaRPr>
          </a:p>
        </p:txBody>
      </p:sp>
      <p:sp>
        <p:nvSpPr>
          <p:cNvPr id="5" name="4 Marcador de texto"/>
          <p:cNvSpPr>
            <a:spLocks noGrp="1"/>
          </p:cNvSpPr>
          <p:nvPr>
            <p:ph type="body" idx="2"/>
          </p:nvPr>
        </p:nvSpPr>
        <p:spPr/>
        <p:txBody>
          <a:bodyPr/>
          <a:lstStyle/>
          <a:p>
            <a:endParaRPr lang="es-ES"/>
          </a:p>
        </p:txBody>
      </p:sp>
      <p:sp>
        <p:nvSpPr>
          <p:cNvPr id="3" name="2 Marcador de contenido"/>
          <p:cNvSpPr>
            <a:spLocks noGrp="1"/>
          </p:cNvSpPr>
          <p:nvPr>
            <p:ph sz="half" idx="1"/>
          </p:nvPr>
        </p:nvSpPr>
        <p:spPr/>
        <p:txBody>
          <a:bodyPr/>
          <a:lstStyle/>
          <a:p>
            <a:r>
              <a:rPr lang="es-ES" dirty="0" smtClean="0"/>
              <a:t>LAGUNA VERDE: </a:t>
            </a:r>
            <a:endParaRPr lang="es-ES" dirty="0" smtClean="0"/>
          </a:p>
          <a:p>
            <a:endParaRPr lang="es-ES" sz="2000" dirty="0" smtClean="0"/>
          </a:p>
          <a:p>
            <a:pPr>
              <a:buNone/>
            </a:pPr>
            <a:r>
              <a:rPr lang="es-ES" sz="2000" dirty="0" smtClean="0"/>
              <a:t>   Poseedor </a:t>
            </a:r>
            <a:r>
              <a:rPr lang="es-ES" sz="2000" dirty="0" smtClean="0"/>
              <a:t>de grandes riquezas como la Reserva Natural  del Azufral en la que descansa la Laguna Verde se encuentra ubicado al pie del volcán, uno de los de más  baja actividad a 3400 m.s.n.m.  Su entorno paramuno, dueño de La Chorrera y su ecosistema cenagoso poseedor de una laguna.</a:t>
            </a:r>
          </a:p>
          <a:p>
            <a:pPr>
              <a:buNone/>
            </a:pPr>
            <a:endParaRPr lang="es-ES" sz="2000" dirty="0"/>
          </a:p>
        </p:txBody>
      </p:sp>
      <p:pic>
        <p:nvPicPr>
          <p:cNvPr id="4" name="3 Imagen" descr="C:\Documents and Settings\Equipo07\Mis documentos\Mis imágenes\1-alta.jpg"/>
          <p:cNvPicPr/>
          <p:nvPr/>
        </p:nvPicPr>
        <p:blipFill>
          <a:blip r:embed="rId3" cstate="print"/>
          <a:srcRect/>
          <a:stretch>
            <a:fillRect/>
          </a:stretch>
        </p:blipFill>
        <p:spPr bwMode="auto">
          <a:xfrm>
            <a:off x="5508104" y="1484784"/>
            <a:ext cx="2952328" cy="4176464"/>
          </a:xfrm>
          <a:prstGeom prst="rect">
            <a:avLst/>
          </a:prstGeom>
          <a:noFill/>
          <a:ln w="9525">
            <a:noFill/>
            <a:miter lim="800000"/>
            <a:headEnd/>
            <a:tailEnd/>
          </a:ln>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229200"/>
            <a:ext cx="8183880" cy="805840"/>
          </a:xfrm>
        </p:spPr>
        <p:txBody>
          <a:bodyPr/>
          <a:lstStyle/>
          <a:p>
            <a:r>
              <a:rPr lang="es-ES" dirty="0" smtClean="0">
                <a:solidFill>
                  <a:srgbClr val="00B0F0"/>
                </a:solidFill>
              </a:rPr>
              <a:t>NARIÑO</a:t>
            </a:r>
            <a:endParaRPr lang="es-ES" dirty="0">
              <a:solidFill>
                <a:srgbClr val="00B0F0"/>
              </a:solidFill>
            </a:endParaRPr>
          </a:p>
        </p:txBody>
      </p:sp>
      <p:sp>
        <p:nvSpPr>
          <p:cNvPr id="3" name="2 Marcador de contenido"/>
          <p:cNvSpPr>
            <a:spLocks noGrp="1"/>
          </p:cNvSpPr>
          <p:nvPr>
            <p:ph idx="1"/>
          </p:nvPr>
        </p:nvSpPr>
        <p:spPr>
          <a:xfrm>
            <a:off x="502920" y="530352"/>
            <a:ext cx="8183880" cy="4626840"/>
          </a:xfrm>
        </p:spPr>
        <p:txBody>
          <a:bodyPr>
            <a:normAutofit/>
          </a:bodyPr>
          <a:lstStyle/>
          <a:p>
            <a:r>
              <a:rPr lang="es-ES" dirty="0" smtClean="0"/>
              <a:t>SANTUARIO DE LAS LAJAS: </a:t>
            </a:r>
            <a:r>
              <a:rPr lang="es-ES" sz="1600" dirty="0" smtClean="0"/>
              <a:t>En el Siglo XVIII sucedió la aparición de la Virgen y el niño en la roca o laja...Entre los más ásperos riscos de la cordillera de los Andes y en los umbrales de la frontera al sur de Colombia, demora el Santuario de Las Lajas, considerado el más bello del mundo por su topografía y el más atrevido por su arquitectura Medieval. Hasta sus inmediaciones se llega por las rutas del aire y tierra, y a su recinto por la amplia escalinata de fe, del sentimiento creyente que cuando contempla una vez la imagen de la Virgen jamás se borrará de su mente. </a:t>
            </a:r>
            <a:endParaRPr lang="es-ES" sz="2000" dirty="0" smtClean="0"/>
          </a:p>
          <a:p>
            <a:pPr>
              <a:buNone/>
            </a:pPr>
            <a:endParaRPr lang="es-ES" dirty="0"/>
          </a:p>
        </p:txBody>
      </p:sp>
      <p:pic>
        <p:nvPicPr>
          <p:cNvPr id="4" name="3 Imagen" descr="C:\Documents and Settings\Equipo07\Mis documentos\Mis imágenes\las-lajas-091509.jpg"/>
          <p:cNvPicPr/>
          <p:nvPr/>
        </p:nvPicPr>
        <p:blipFill>
          <a:blip r:embed="rId3" cstate="print"/>
          <a:srcRect/>
          <a:stretch>
            <a:fillRect/>
          </a:stretch>
        </p:blipFill>
        <p:spPr bwMode="auto">
          <a:xfrm>
            <a:off x="3635896" y="3068960"/>
            <a:ext cx="2304256" cy="2232247"/>
          </a:xfrm>
          <a:prstGeom prst="rect">
            <a:avLst/>
          </a:prstGeom>
          <a:noFill/>
          <a:ln w="9525">
            <a:noFill/>
            <a:miter lim="800000"/>
            <a:headEnd/>
            <a:tailEnd/>
          </a:ln>
        </p:spPr>
      </p:pic>
      <p:pic>
        <p:nvPicPr>
          <p:cNvPr id="6" name="Picture 2" descr="C:\Documents and Settings\Administrador\Mis documentos\Mis imágenes\untitled.bmp"/>
          <p:cNvPicPr>
            <a:picLocks noChangeAspect="1" noChangeArrowheads="1"/>
          </p:cNvPicPr>
          <p:nvPr/>
        </p:nvPicPr>
        <p:blipFill>
          <a:blip r:embed="rId4" cstate="print"/>
          <a:srcRect/>
          <a:stretch>
            <a:fillRect/>
          </a:stretch>
        </p:blipFill>
        <p:spPr bwMode="auto">
          <a:xfrm>
            <a:off x="827584" y="3068960"/>
            <a:ext cx="2304256" cy="2256437"/>
          </a:xfrm>
          <a:prstGeom prst="rect">
            <a:avLst/>
          </a:prstGeom>
          <a:noFill/>
        </p:spPr>
      </p:pic>
      <p:pic>
        <p:nvPicPr>
          <p:cNvPr id="7171" name="Picture 3" descr="C:\Documents and Settings\Administrador\Mis documentos\Mis imágenes\untitled.bmp"/>
          <p:cNvPicPr>
            <a:picLocks noChangeAspect="1" noChangeArrowheads="1"/>
          </p:cNvPicPr>
          <p:nvPr/>
        </p:nvPicPr>
        <p:blipFill>
          <a:blip r:embed="rId5" cstate="print"/>
          <a:srcRect/>
          <a:stretch>
            <a:fillRect/>
          </a:stretch>
        </p:blipFill>
        <p:spPr bwMode="auto">
          <a:xfrm>
            <a:off x="6516216" y="3068961"/>
            <a:ext cx="1728192" cy="2232248"/>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193" name="Object 1"/>
          <p:cNvGraphicFramePr>
            <a:graphicFrameLocks noChangeAspect="1"/>
          </p:cNvGraphicFramePr>
          <p:nvPr/>
        </p:nvGraphicFramePr>
        <p:xfrm>
          <a:off x="323528" y="476672"/>
          <a:ext cx="8496944" cy="5985960"/>
        </p:xfrm>
        <a:graphic>
          <a:graphicData uri="http://schemas.openxmlformats.org/presentationml/2006/ole">
            <p:oleObj spid="_x0000_s8193" name="Diapositiva" r:id="rId4" imgW="4567501" imgH="3424571" progId="PowerPoint.Slide.12">
              <p:embed/>
            </p:oleObj>
          </a:graphicData>
        </a:graphic>
      </p:graphicFrame>
    </p:spTree>
  </p:cSld>
  <p:clrMapOvr>
    <a:masterClrMapping/>
  </p:clrMapOvr>
  <p:transition advClick="0">
    <p:fade thruBlk="1"/>
    <p:sndAc>
      <p:stSnd loop="1">
        <p:snd r:embed="rId3" name="laser.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C:\Documents and Settings\Administrador\Mis documentos\Mis imágenes\Colombia%20es%20pasion.jpg"/>
          <p:cNvPicPr>
            <a:picLocks noChangeAspect="1" noChangeArrowheads="1"/>
          </p:cNvPicPr>
          <p:nvPr/>
        </p:nvPicPr>
        <p:blipFill>
          <a:blip r:embed="rId3" cstate="print"/>
          <a:srcRect/>
          <a:stretch>
            <a:fillRect/>
          </a:stretch>
        </p:blipFill>
        <p:spPr bwMode="auto">
          <a:xfrm>
            <a:off x="251520" y="332656"/>
            <a:ext cx="8646851" cy="6120680"/>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AMAZONAS</a:t>
            </a:r>
            <a:endParaRPr lang="es-ES" dirty="0"/>
          </a:p>
        </p:txBody>
      </p:sp>
      <p:sp>
        <p:nvSpPr>
          <p:cNvPr id="3" name="2 Marcador de contenido"/>
          <p:cNvSpPr>
            <a:spLocks noGrp="1"/>
          </p:cNvSpPr>
          <p:nvPr>
            <p:ph idx="1"/>
          </p:nvPr>
        </p:nvSpPr>
        <p:spPr/>
        <p:txBody>
          <a:bodyPr>
            <a:normAutofit fontScale="85000" lnSpcReduction="10000"/>
          </a:bodyPr>
          <a:lstStyle/>
          <a:p>
            <a:pPr algn="just"/>
            <a:endParaRPr lang="es-ES" sz="2400" b="1" dirty="0" smtClean="0"/>
          </a:p>
          <a:p>
            <a:pPr algn="just">
              <a:buNone/>
            </a:pPr>
            <a:r>
              <a:rPr lang="es-ES" dirty="0" smtClean="0">
                <a:hlinkClick r:id="rId3"/>
              </a:rPr>
              <a:t>LAGO TARAPOTO: </a:t>
            </a:r>
            <a:r>
              <a:rPr lang="es-ES" sz="2000" dirty="0" smtClean="0"/>
              <a:t>Es la cuna de los símbolos de la región amazónica; los delfines rosados y el loto gigante Victoria Regia. Aquí es posible observar el pirarucu</a:t>
            </a:r>
            <a:r>
              <a:rPr lang="es-ES" dirty="0" smtClean="0"/>
              <a:t>, </a:t>
            </a:r>
            <a:r>
              <a:rPr lang="es-ES" sz="2000" dirty="0" smtClean="0"/>
              <a:t>el pez de agua dulce mas grande que se conoce. Esta ubicado a 80 km de Leticia, cerca de hora y media de recorrido por el rio amazonas o también desde puerto Nariño que esta ubicado a media hora de allí.</a:t>
            </a:r>
          </a:p>
          <a:p>
            <a:pPr algn="just">
              <a:buNone/>
            </a:pPr>
            <a:r>
              <a:rPr lang="es-ES" sz="2800" dirty="0" smtClean="0"/>
              <a:t>PUERTO NARIÑO: </a:t>
            </a:r>
            <a:r>
              <a:rPr lang="es-ES" sz="2000" dirty="0" smtClean="0"/>
              <a:t>Es habitado por los indígenas Ticunas y yaguas y es conocido como “el pesebre de Colombia en la selva”. Allí se pueden adquirir diversidad de  artesanías. Sus principales vías de acceso son: por vía aérea se llega desde Bogotá hasta Leticia o desde manaos (Brasil), por vía terrestre. En medio de la selva amazónica hay caminos ecológicos que comunican el centro urbano de puerto Nariño con las comunidades indígenas.</a:t>
            </a:r>
            <a:endParaRPr lang="es-ES" sz="2800" dirty="0" smtClean="0">
              <a:solidFill>
                <a:srgbClr val="FF0000"/>
              </a:solidFill>
            </a:endParaRPr>
          </a:p>
          <a:p>
            <a:pPr algn="just">
              <a:buNone/>
            </a:pPr>
            <a:endParaRPr lang="es-ES" dirty="0" smtClean="0"/>
          </a:p>
          <a:p>
            <a:pPr>
              <a:buNone/>
            </a:pPr>
            <a:endParaRPr lang="es-ES" dirty="0"/>
          </a:p>
        </p:txBody>
      </p:sp>
      <p:pic>
        <p:nvPicPr>
          <p:cNvPr id="1027" name="Picture 3" descr="D:\Mis Documentos\Mis imágenes\tarapoto.jpg"/>
          <p:cNvPicPr>
            <a:picLocks noChangeAspect="1" noChangeArrowheads="1"/>
          </p:cNvPicPr>
          <p:nvPr/>
        </p:nvPicPr>
        <p:blipFill>
          <a:blip r:embed="rId4" cstate="print"/>
          <a:srcRect/>
          <a:stretch>
            <a:fillRect/>
          </a:stretch>
        </p:blipFill>
        <p:spPr bwMode="auto">
          <a:xfrm>
            <a:off x="5868144" y="4221088"/>
            <a:ext cx="2304256" cy="1420958"/>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381000"/>
            <a:ext cx="7772400" cy="1103784"/>
          </a:xfrm>
        </p:spPr>
        <p:txBody>
          <a:bodyPr/>
          <a:lstStyle/>
          <a:p>
            <a:r>
              <a:rPr lang="es-ES" dirty="0" smtClean="0">
                <a:solidFill>
                  <a:schemeClr val="accent3">
                    <a:lumMod val="75000"/>
                  </a:schemeClr>
                </a:solidFill>
              </a:rPr>
              <a:t>ANTIOQUIA</a:t>
            </a:r>
            <a:endParaRPr lang="es-ES" dirty="0">
              <a:solidFill>
                <a:schemeClr val="accent3">
                  <a:lumMod val="75000"/>
                </a:schemeClr>
              </a:solidFill>
            </a:endParaRPr>
          </a:p>
        </p:txBody>
      </p:sp>
      <p:sp>
        <p:nvSpPr>
          <p:cNvPr id="2" name="1 Subtítulo"/>
          <p:cNvSpPr>
            <a:spLocks noGrp="1"/>
          </p:cNvSpPr>
          <p:nvPr>
            <p:ph type="subTitle" idx="1"/>
          </p:nvPr>
        </p:nvSpPr>
        <p:spPr>
          <a:xfrm>
            <a:off x="467544" y="1772816"/>
            <a:ext cx="8208912" cy="3960440"/>
          </a:xfrm>
        </p:spPr>
        <p:txBody>
          <a:bodyPr>
            <a:normAutofit fontScale="92500" lnSpcReduction="20000"/>
          </a:bodyPr>
          <a:lstStyle/>
          <a:p>
            <a:pPr algn="just">
              <a:buFont typeface="Arial" pitchFamily="34" charset="0"/>
              <a:buChar char="•"/>
            </a:pPr>
            <a:r>
              <a:rPr lang="es-ES" sz="2800" dirty="0" smtClean="0"/>
              <a:t> </a:t>
            </a:r>
            <a:r>
              <a:rPr lang="es-ES" sz="2800" b="1" dirty="0" smtClean="0">
                <a:solidFill>
                  <a:schemeClr val="tx1">
                    <a:lumMod val="95000"/>
                    <a:lumOff val="5000"/>
                  </a:schemeClr>
                </a:solidFill>
              </a:rPr>
              <a:t>SITIOS TURISTICOS</a:t>
            </a:r>
          </a:p>
          <a:p>
            <a:pPr algn="just">
              <a:buFont typeface="Arial" pitchFamily="34" charset="0"/>
              <a:buChar char="•"/>
            </a:pPr>
            <a:endParaRPr lang="es-ES" sz="2800" b="1" dirty="0" smtClean="0">
              <a:solidFill>
                <a:schemeClr val="tx1">
                  <a:lumMod val="95000"/>
                  <a:lumOff val="5000"/>
                </a:schemeClr>
              </a:solidFill>
            </a:endParaRPr>
          </a:p>
          <a:p>
            <a:pPr algn="just"/>
            <a:r>
              <a:rPr lang="es-ES" sz="2800" b="0" dirty="0" smtClean="0">
                <a:solidFill>
                  <a:schemeClr val="tx1">
                    <a:lumMod val="95000"/>
                    <a:lumOff val="5000"/>
                  </a:schemeClr>
                </a:solidFill>
              </a:rPr>
              <a:t>LA PIEDRA DEL </a:t>
            </a:r>
            <a:r>
              <a:rPr lang="es-ES" sz="2800" b="0" dirty="0" smtClean="0">
                <a:solidFill>
                  <a:schemeClr val="tx1">
                    <a:lumMod val="95000"/>
                    <a:lumOff val="5000"/>
                  </a:schemeClr>
                </a:solidFill>
              </a:rPr>
              <a:t>PEÑOL:</a:t>
            </a:r>
            <a:endParaRPr lang="es-ES" dirty="0" smtClean="0">
              <a:solidFill>
                <a:schemeClr val="tx1">
                  <a:lumMod val="95000"/>
                  <a:lumOff val="5000"/>
                </a:schemeClr>
              </a:solidFill>
            </a:endParaRPr>
          </a:p>
          <a:p>
            <a:pPr algn="just"/>
            <a:endParaRPr lang="es-ES" sz="2000" b="0" cap="none" dirty="0" smtClean="0">
              <a:solidFill>
                <a:schemeClr val="tx1">
                  <a:lumMod val="95000"/>
                  <a:lumOff val="5000"/>
                </a:schemeClr>
              </a:solidFill>
            </a:endParaRPr>
          </a:p>
          <a:p>
            <a:pPr algn="just"/>
            <a:r>
              <a:rPr lang="es-ES" sz="2000" b="0" cap="none" dirty="0" smtClean="0">
                <a:solidFill>
                  <a:schemeClr val="tx1">
                    <a:lumMod val="95000"/>
                    <a:lumOff val="5000"/>
                  </a:schemeClr>
                </a:solidFill>
              </a:rPr>
              <a:t>Ubicado </a:t>
            </a:r>
            <a:r>
              <a:rPr lang="es-ES" sz="2000" b="0" cap="none" dirty="0" smtClean="0">
                <a:solidFill>
                  <a:schemeClr val="tx1">
                    <a:lumMod val="95000"/>
                    <a:lumOff val="5000"/>
                  </a:schemeClr>
                </a:solidFill>
              </a:rPr>
              <a:t>a 70 km de Medellín, posee una gran escalera interna con 649 escalones. Es el sito mas visitados por los antioqueños , ya que ofrece una hermosa vista sobre la represa de </a:t>
            </a:r>
            <a:r>
              <a:rPr lang="es-ES" sz="2000" b="0" cap="none" dirty="0" err="1" smtClean="0">
                <a:solidFill>
                  <a:schemeClr val="tx1">
                    <a:lumMod val="95000"/>
                    <a:lumOff val="5000"/>
                  </a:schemeClr>
                </a:solidFill>
              </a:rPr>
              <a:t>guatapé</a:t>
            </a:r>
            <a:r>
              <a:rPr lang="es-ES" sz="2000" b="0" cap="none" dirty="0" smtClean="0">
                <a:solidFill>
                  <a:schemeClr val="tx1">
                    <a:lumMod val="95000"/>
                    <a:lumOff val="5000"/>
                  </a:schemeClr>
                </a:solidFill>
              </a:rPr>
              <a:t>.</a:t>
            </a:r>
          </a:p>
          <a:p>
            <a:pPr algn="just"/>
            <a:endParaRPr lang="es-ES" sz="2000" b="0" cap="none" dirty="0" smtClean="0">
              <a:solidFill>
                <a:schemeClr val="tx1">
                  <a:lumMod val="95000"/>
                  <a:lumOff val="5000"/>
                </a:schemeClr>
              </a:solidFill>
            </a:endParaRPr>
          </a:p>
          <a:p>
            <a:pPr algn="just"/>
            <a:r>
              <a:rPr lang="es-ES" sz="2800" b="0" cap="none" dirty="0" smtClean="0">
                <a:solidFill>
                  <a:schemeClr val="tx1">
                    <a:lumMod val="95000"/>
                    <a:lumOff val="5000"/>
                  </a:schemeClr>
                </a:solidFill>
              </a:rPr>
              <a:t>CIUDAD BOTERO: </a:t>
            </a:r>
            <a:endParaRPr lang="es-ES" sz="2800" b="0" cap="none" dirty="0" smtClean="0">
              <a:solidFill>
                <a:schemeClr val="tx1">
                  <a:lumMod val="95000"/>
                  <a:lumOff val="5000"/>
                </a:schemeClr>
              </a:solidFill>
            </a:endParaRPr>
          </a:p>
          <a:p>
            <a:pPr algn="just"/>
            <a:endParaRPr lang="es-ES" sz="2800" dirty="0" smtClean="0">
              <a:solidFill>
                <a:schemeClr val="tx1">
                  <a:lumMod val="95000"/>
                  <a:lumOff val="5000"/>
                </a:schemeClr>
              </a:solidFill>
            </a:endParaRPr>
          </a:p>
          <a:p>
            <a:pPr algn="just"/>
            <a:r>
              <a:rPr lang="es-ES" sz="2000" b="0" cap="none" dirty="0" smtClean="0">
                <a:solidFill>
                  <a:schemeClr val="tx1">
                    <a:lumMod val="95000"/>
                    <a:lumOff val="5000"/>
                  </a:schemeClr>
                </a:solidFill>
              </a:rPr>
              <a:t>Es </a:t>
            </a:r>
            <a:r>
              <a:rPr lang="es-ES" sz="2000" b="0" cap="none" dirty="0" smtClean="0">
                <a:solidFill>
                  <a:schemeClr val="tx1">
                    <a:lumMod val="95000"/>
                    <a:lumOff val="5000"/>
                  </a:schemeClr>
                </a:solidFill>
              </a:rPr>
              <a:t>el lugar ideal para los amantes del arte, allí se pueden admirar las obras del maestro Fernando botero tanto al aire libre como  en el museo  Antioquia. Es uno de los proyectos mas bellos e importantes del país.</a:t>
            </a:r>
            <a:endParaRPr lang="es-ES" sz="2800" b="0" dirty="0"/>
          </a:p>
        </p:txBody>
      </p:sp>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3">
                    <a:lumMod val="75000"/>
                  </a:schemeClr>
                </a:solidFill>
              </a:rPr>
              <a:t>ANTIOQUIA</a:t>
            </a:r>
            <a:endParaRPr lang="es-ES" dirty="0">
              <a:solidFill>
                <a:schemeClr val="accent3">
                  <a:lumMod val="75000"/>
                </a:schemeClr>
              </a:solidFill>
            </a:endParaRPr>
          </a:p>
        </p:txBody>
      </p:sp>
      <p:sp>
        <p:nvSpPr>
          <p:cNvPr id="3" name="2 Marcador de contenido"/>
          <p:cNvSpPr>
            <a:spLocks noGrp="1"/>
          </p:cNvSpPr>
          <p:nvPr>
            <p:ph sz="half" idx="1"/>
          </p:nvPr>
        </p:nvSpPr>
        <p:spPr>
          <a:xfrm>
            <a:off x="514352" y="530352"/>
            <a:ext cx="4057648" cy="4389120"/>
          </a:xfrm>
        </p:spPr>
        <p:txBody>
          <a:bodyPr/>
          <a:lstStyle/>
          <a:p>
            <a:r>
              <a:rPr lang="es-ES" dirty="0" smtClean="0">
                <a:hlinkClick r:id="rId3"/>
              </a:rPr>
              <a:t>EL METRO</a:t>
            </a:r>
            <a:r>
              <a:rPr lang="es-ES" dirty="0" smtClean="0"/>
              <a:t>: </a:t>
            </a:r>
            <a:endParaRPr lang="es-ES" dirty="0" smtClean="0"/>
          </a:p>
          <a:p>
            <a:pPr>
              <a:buNone/>
            </a:pPr>
            <a:r>
              <a:rPr lang="es-ES" sz="2000" dirty="0" smtClean="0"/>
              <a:t> </a:t>
            </a:r>
            <a:r>
              <a:rPr lang="es-ES" sz="2000" dirty="0" smtClean="0"/>
              <a:t>  </a:t>
            </a:r>
            <a:r>
              <a:rPr lang="es-ES" sz="2000" dirty="0" smtClean="0"/>
              <a:t>Medellín </a:t>
            </a:r>
            <a:r>
              <a:rPr lang="es-ES" sz="2000" dirty="0" smtClean="0"/>
              <a:t>es la única ciudad que posee este sistema de transporte masivo no </a:t>
            </a:r>
            <a:r>
              <a:rPr lang="es-ES" sz="2000" dirty="0" smtClean="0"/>
              <a:t>contaminante, </a:t>
            </a:r>
            <a:r>
              <a:rPr lang="es-ES" sz="2000" dirty="0" smtClean="0"/>
              <a:t>viaja a una velocidad  de 80 km/h. Fue inaugurado el 30 de noviembre de 1995.</a:t>
            </a:r>
            <a:endParaRPr lang="es-ES" dirty="0"/>
          </a:p>
        </p:txBody>
      </p:sp>
      <p:pic>
        <p:nvPicPr>
          <p:cNvPr id="3074" name="Picture 2" descr="D:\Mis Documentos\Mis imágenes\622_kiy0vud0vo.jpg"/>
          <p:cNvPicPr>
            <a:picLocks noGrp="1" noChangeAspect="1" noChangeArrowheads="1"/>
          </p:cNvPicPr>
          <p:nvPr>
            <p:ph sz="half" idx="2"/>
          </p:nvPr>
        </p:nvPicPr>
        <p:blipFill>
          <a:blip r:embed="rId4" cstate="print"/>
          <a:srcRect/>
          <a:stretch>
            <a:fillRect/>
          </a:stretch>
        </p:blipFill>
        <p:spPr bwMode="auto">
          <a:xfrm>
            <a:off x="5076056" y="836712"/>
            <a:ext cx="3096343" cy="2304256"/>
          </a:xfrm>
          <a:prstGeom prst="rect">
            <a:avLst/>
          </a:prstGeom>
          <a:noFill/>
        </p:spPr>
      </p:pic>
      <p:pic>
        <p:nvPicPr>
          <p:cNvPr id="3075" name="Picture 3" descr="D:\Mis Documentos\Mis imágenes\622_j5yilokicc.jpg"/>
          <p:cNvPicPr>
            <a:picLocks noChangeAspect="1" noChangeArrowheads="1"/>
          </p:cNvPicPr>
          <p:nvPr/>
        </p:nvPicPr>
        <p:blipFill>
          <a:blip r:embed="rId5" cstate="print"/>
          <a:srcRect/>
          <a:stretch>
            <a:fillRect/>
          </a:stretch>
        </p:blipFill>
        <p:spPr bwMode="auto">
          <a:xfrm>
            <a:off x="6012160" y="3284984"/>
            <a:ext cx="1770242" cy="2376264"/>
          </a:xfrm>
          <a:prstGeom prst="rect">
            <a:avLst/>
          </a:prstGeom>
          <a:noFill/>
        </p:spPr>
      </p:pic>
      <p:pic>
        <p:nvPicPr>
          <p:cNvPr id="3076" name="Picture 4" descr="D:\Mis Documentos\Mis imágenes\images3.jpg"/>
          <p:cNvPicPr>
            <a:picLocks noChangeAspect="1" noChangeArrowheads="1"/>
          </p:cNvPicPr>
          <p:nvPr/>
        </p:nvPicPr>
        <p:blipFill>
          <a:blip r:embed="rId6" cstate="print"/>
          <a:srcRect/>
          <a:stretch>
            <a:fillRect/>
          </a:stretch>
        </p:blipFill>
        <p:spPr bwMode="auto">
          <a:xfrm>
            <a:off x="2483768" y="3501008"/>
            <a:ext cx="2664296" cy="1600200"/>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5517232"/>
            <a:ext cx="7772400" cy="959768"/>
          </a:xfrm>
        </p:spPr>
        <p:txBody>
          <a:bodyPr/>
          <a:lstStyle/>
          <a:p>
            <a:pPr algn="l"/>
            <a:r>
              <a:rPr lang="es-ES" dirty="0" smtClean="0">
                <a:solidFill>
                  <a:schemeClr val="accent3">
                    <a:lumMod val="75000"/>
                  </a:schemeClr>
                </a:solidFill>
              </a:rPr>
              <a:t>ATLANTICO</a:t>
            </a:r>
            <a:endParaRPr lang="es-ES" dirty="0">
              <a:solidFill>
                <a:schemeClr val="accent3">
                  <a:lumMod val="75000"/>
                </a:schemeClr>
              </a:solidFill>
            </a:endParaRPr>
          </a:p>
        </p:txBody>
      </p:sp>
      <p:sp>
        <p:nvSpPr>
          <p:cNvPr id="5" name="4 Subtítulo"/>
          <p:cNvSpPr>
            <a:spLocks noGrp="1"/>
          </p:cNvSpPr>
          <p:nvPr>
            <p:ph type="subTitle" idx="1"/>
          </p:nvPr>
        </p:nvSpPr>
        <p:spPr>
          <a:xfrm>
            <a:off x="467544" y="548680"/>
            <a:ext cx="8352928" cy="4032448"/>
          </a:xfrm>
        </p:spPr>
        <p:txBody>
          <a:bodyPr>
            <a:normAutofit fontScale="77500" lnSpcReduction="20000"/>
          </a:bodyPr>
          <a:lstStyle/>
          <a:p>
            <a:pPr algn="just">
              <a:buFont typeface="Wingdings" pitchFamily="2" charset="2"/>
              <a:buChar char="§"/>
            </a:pPr>
            <a:r>
              <a:rPr lang="es-ES" sz="2800" dirty="0" smtClean="0"/>
              <a:t> </a:t>
            </a:r>
            <a:r>
              <a:rPr lang="es-ES" sz="2800" b="1" dirty="0" smtClean="0">
                <a:solidFill>
                  <a:schemeClr val="tx1">
                    <a:lumMod val="95000"/>
                    <a:lumOff val="5000"/>
                  </a:schemeClr>
                </a:solidFill>
              </a:rPr>
              <a:t>SITIOS TURISTICOS</a:t>
            </a:r>
          </a:p>
          <a:p>
            <a:pPr algn="just"/>
            <a:endParaRPr lang="es-ES" sz="2800" b="1" dirty="0" smtClean="0">
              <a:solidFill>
                <a:schemeClr val="tx1">
                  <a:lumMod val="95000"/>
                  <a:lumOff val="5000"/>
                </a:schemeClr>
              </a:solidFill>
            </a:endParaRPr>
          </a:p>
          <a:p>
            <a:pPr algn="just"/>
            <a:r>
              <a:rPr lang="es-ES" sz="2800" b="0" dirty="0" smtClean="0">
                <a:solidFill>
                  <a:schemeClr val="tx1">
                    <a:lumMod val="95000"/>
                    <a:lumOff val="5000"/>
                  </a:schemeClr>
                </a:solidFill>
              </a:rPr>
              <a:t>BARRANQUILLA: </a:t>
            </a:r>
            <a:endParaRPr lang="es-ES" sz="2800" b="0" dirty="0" smtClean="0">
              <a:solidFill>
                <a:schemeClr val="tx1">
                  <a:lumMod val="95000"/>
                  <a:lumOff val="5000"/>
                </a:schemeClr>
              </a:solidFill>
            </a:endParaRPr>
          </a:p>
          <a:p>
            <a:pPr algn="just"/>
            <a:endParaRPr lang="es-ES" sz="2800" cap="none" dirty="0" smtClean="0">
              <a:solidFill>
                <a:schemeClr val="tx1">
                  <a:lumMod val="95000"/>
                  <a:lumOff val="5000"/>
                </a:schemeClr>
              </a:solidFill>
            </a:endParaRPr>
          </a:p>
          <a:p>
            <a:pPr algn="just"/>
            <a:r>
              <a:rPr lang="es-ES" sz="2000" b="0" cap="none" dirty="0" smtClean="0">
                <a:solidFill>
                  <a:schemeClr val="tx1">
                    <a:lumMod val="95000"/>
                    <a:lumOff val="5000"/>
                  </a:schemeClr>
                </a:solidFill>
              </a:rPr>
              <a:t>Es </a:t>
            </a:r>
            <a:r>
              <a:rPr lang="es-ES" sz="2000" b="0" cap="none" dirty="0" smtClean="0">
                <a:solidFill>
                  <a:schemeClr val="tx1">
                    <a:lumMod val="95000"/>
                    <a:lumOff val="5000"/>
                  </a:schemeClr>
                </a:solidFill>
              </a:rPr>
              <a:t>la capital del departamento del atlántico, su comercio es uno de los mas importantes del país, tiene una infraestructura hotelera amplia, además de hostales y residencias ofrecen al turista diferentes alternativas de </a:t>
            </a:r>
            <a:r>
              <a:rPr lang="es-ES" sz="2000" b="0" cap="none" dirty="0" smtClean="0">
                <a:solidFill>
                  <a:schemeClr val="tx1">
                    <a:lumMod val="95000"/>
                    <a:lumOff val="5000"/>
                  </a:schemeClr>
                </a:solidFill>
              </a:rPr>
              <a:t>alojamiento</a:t>
            </a:r>
          </a:p>
          <a:p>
            <a:pPr algn="just"/>
            <a:r>
              <a:rPr lang="es-ES" sz="2000" b="0" cap="none" dirty="0" smtClean="0">
                <a:solidFill>
                  <a:schemeClr val="tx1">
                    <a:lumMod val="95000"/>
                    <a:lumOff val="5000"/>
                  </a:schemeClr>
                </a:solidFill>
              </a:rPr>
              <a:t>.</a:t>
            </a:r>
            <a:endParaRPr lang="es-ES" sz="2000" b="0" cap="none" dirty="0" smtClean="0">
              <a:solidFill>
                <a:schemeClr val="tx1">
                  <a:lumMod val="95000"/>
                  <a:lumOff val="5000"/>
                </a:schemeClr>
              </a:solidFill>
            </a:endParaRPr>
          </a:p>
          <a:p>
            <a:pPr algn="just"/>
            <a:r>
              <a:rPr lang="es-ES" sz="2800" b="0" cap="none" dirty="0" smtClean="0">
                <a:solidFill>
                  <a:schemeClr val="tx1">
                    <a:lumMod val="95000"/>
                    <a:lumOff val="5000"/>
                  </a:schemeClr>
                </a:solidFill>
              </a:rPr>
              <a:t>BOCAS DE CENIZAS: </a:t>
            </a:r>
            <a:endParaRPr lang="es-ES" sz="2800" b="0" cap="none" dirty="0" smtClean="0">
              <a:solidFill>
                <a:schemeClr val="tx1">
                  <a:lumMod val="95000"/>
                  <a:lumOff val="5000"/>
                </a:schemeClr>
              </a:solidFill>
            </a:endParaRPr>
          </a:p>
          <a:p>
            <a:pPr algn="just"/>
            <a:endParaRPr lang="es-ES" sz="2800" dirty="0" smtClean="0">
              <a:solidFill>
                <a:schemeClr val="tx1">
                  <a:lumMod val="95000"/>
                  <a:lumOff val="5000"/>
                </a:schemeClr>
              </a:solidFill>
            </a:endParaRPr>
          </a:p>
          <a:p>
            <a:pPr algn="just"/>
            <a:r>
              <a:rPr lang="es-ES" sz="2000" b="0" cap="none" dirty="0" smtClean="0">
                <a:solidFill>
                  <a:schemeClr val="tx1">
                    <a:lumMod val="95000"/>
                    <a:lumOff val="5000"/>
                  </a:schemeClr>
                </a:solidFill>
              </a:rPr>
              <a:t>Es </a:t>
            </a:r>
            <a:r>
              <a:rPr lang="es-ES" sz="2000" b="0" cap="none" dirty="0" smtClean="0">
                <a:solidFill>
                  <a:schemeClr val="tx1">
                    <a:lumMod val="95000"/>
                    <a:lumOff val="5000"/>
                  </a:schemeClr>
                </a:solidFill>
              </a:rPr>
              <a:t>el terminal marítimo y fluvial donde el rio magdalena vierte todas sus aguas al Mar Caribe</a:t>
            </a:r>
            <a:r>
              <a:rPr lang="es-ES" sz="2000" b="0" cap="none" dirty="0" smtClean="0">
                <a:solidFill>
                  <a:schemeClr val="tx1">
                    <a:lumMod val="95000"/>
                    <a:lumOff val="5000"/>
                  </a:schemeClr>
                </a:solidFill>
              </a:rPr>
              <a:t>.</a:t>
            </a:r>
          </a:p>
          <a:p>
            <a:pPr algn="just"/>
            <a:endParaRPr lang="es-ES" sz="2000" b="0" cap="none" dirty="0" smtClean="0">
              <a:solidFill>
                <a:schemeClr val="tx1">
                  <a:lumMod val="95000"/>
                  <a:lumOff val="5000"/>
                </a:schemeClr>
              </a:solidFill>
            </a:endParaRPr>
          </a:p>
          <a:p>
            <a:pPr algn="just"/>
            <a:r>
              <a:rPr lang="es-ES" sz="2800" b="0" cap="none" dirty="0" smtClean="0">
                <a:solidFill>
                  <a:schemeClr val="tx1">
                    <a:lumMod val="95000"/>
                    <a:lumOff val="5000"/>
                  </a:schemeClr>
                </a:solidFill>
                <a:hlinkClick r:id="rId3"/>
              </a:rPr>
              <a:t>VOLCAN DE </a:t>
            </a:r>
            <a:r>
              <a:rPr lang="es-ES" sz="2800" b="0" cap="none" dirty="0" smtClean="0">
                <a:solidFill>
                  <a:schemeClr val="tx1">
                    <a:lumMod val="95000"/>
                    <a:lumOff val="5000"/>
                  </a:schemeClr>
                </a:solidFill>
                <a:hlinkClick r:id="rId3"/>
              </a:rPr>
              <a:t>LODO</a:t>
            </a:r>
            <a:r>
              <a:rPr lang="es-ES" sz="2800" b="0" cap="none" dirty="0" smtClean="0">
                <a:solidFill>
                  <a:schemeClr val="tx1">
                    <a:lumMod val="95000"/>
                    <a:lumOff val="5000"/>
                  </a:schemeClr>
                </a:solidFill>
              </a:rPr>
              <a:t>:</a:t>
            </a:r>
          </a:p>
          <a:p>
            <a:pPr algn="just"/>
            <a:endParaRPr lang="es-ES" sz="2800" dirty="0" smtClean="0">
              <a:solidFill>
                <a:schemeClr val="tx1">
                  <a:lumMod val="95000"/>
                  <a:lumOff val="5000"/>
                </a:schemeClr>
              </a:solidFill>
            </a:endParaRPr>
          </a:p>
          <a:p>
            <a:pPr algn="just"/>
            <a:r>
              <a:rPr lang="es-ES" sz="2800" b="0" cap="none" dirty="0" smtClean="0">
                <a:solidFill>
                  <a:schemeClr val="tx1">
                    <a:lumMod val="95000"/>
                    <a:lumOff val="5000"/>
                  </a:schemeClr>
                </a:solidFill>
              </a:rPr>
              <a:t> </a:t>
            </a:r>
            <a:r>
              <a:rPr lang="es-ES" sz="2000" b="0" cap="none" dirty="0" smtClean="0">
                <a:solidFill>
                  <a:schemeClr val="tx1">
                    <a:lumMod val="95000"/>
                    <a:lumOff val="5000"/>
                  </a:schemeClr>
                </a:solidFill>
              </a:rPr>
              <a:t>Es una formación natural de 7 metros de alto por 2 de diámetro, es uno delos principales atractivos turísticos del atlántico.</a:t>
            </a:r>
            <a:endParaRPr lang="es-ES" sz="2800" b="0" dirty="0">
              <a:solidFill>
                <a:schemeClr val="tx1">
                  <a:lumMod val="95000"/>
                  <a:lumOff val="5000"/>
                </a:schemeClr>
              </a:solidFill>
            </a:endParaRPr>
          </a:p>
        </p:txBody>
      </p:sp>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400" dirty="0" smtClean="0">
                <a:solidFill>
                  <a:schemeClr val="accent3">
                    <a:lumMod val="75000"/>
                  </a:schemeClr>
                </a:solidFill>
              </a:rPr>
              <a:t>ATLANTICO</a:t>
            </a:r>
            <a:endParaRPr lang="es-ES" sz="4400" dirty="0">
              <a:solidFill>
                <a:schemeClr val="accent3">
                  <a:lumMod val="75000"/>
                </a:schemeClr>
              </a:solidFill>
            </a:endParaRPr>
          </a:p>
        </p:txBody>
      </p:sp>
      <p:pic>
        <p:nvPicPr>
          <p:cNvPr id="4098" name="Picture 2" descr="D:\Mis Documentos\Mis imágenes\5.jpg"/>
          <p:cNvPicPr>
            <a:picLocks noGrp="1" noChangeAspect="1" noChangeArrowheads="1"/>
          </p:cNvPicPr>
          <p:nvPr>
            <p:ph sz="half" idx="1"/>
          </p:nvPr>
        </p:nvPicPr>
        <p:blipFill>
          <a:blip r:embed="rId3" cstate="print"/>
          <a:srcRect/>
          <a:stretch>
            <a:fillRect/>
          </a:stretch>
        </p:blipFill>
        <p:spPr bwMode="auto">
          <a:xfrm>
            <a:off x="755576" y="2492896"/>
            <a:ext cx="3240360" cy="2430270"/>
          </a:xfrm>
          <a:prstGeom prst="rect">
            <a:avLst/>
          </a:prstGeom>
          <a:noFill/>
        </p:spPr>
      </p:pic>
      <p:pic>
        <p:nvPicPr>
          <p:cNvPr id="4100" name="Picture 4" descr="D:\Mis Documentos\Mis imágenes\imagesCADAMO1I.jpg"/>
          <p:cNvPicPr>
            <a:picLocks noGrp="1" noChangeAspect="1" noChangeArrowheads="1"/>
          </p:cNvPicPr>
          <p:nvPr>
            <p:ph sz="half" idx="2"/>
          </p:nvPr>
        </p:nvPicPr>
        <p:blipFill>
          <a:blip r:embed="rId4" cstate="print"/>
          <a:srcRect/>
          <a:stretch>
            <a:fillRect/>
          </a:stretch>
        </p:blipFill>
        <p:spPr bwMode="auto">
          <a:xfrm>
            <a:off x="4644008" y="620688"/>
            <a:ext cx="3528392" cy="1600200"/>
          </a:xfrm>
          <a:prstGeom prst="rect">
            <a:avLst/>
          </a:prstGeom>
          <a:noFill/>
        </p:spPr>
      </p:pic>
      <p:pic>
        <p:nvPicPr>
          <p:cNvPr id="4099" name="Picture 3" descr="D:\Mis Documentos\Mis imágenes\imagesCAZ3TNFE.jpg"/>
          <p:cNvPicPr>
            <a:picLocks noChangeAspect="1" noChangeArrowheads="1"/>
          </p:cNvPicPr>
          <p:nvPr/>
        </p:nvPicPr>
        <p:blipFill>
          <a:blip r:embed="rId5" cstate="print"/>
          <a:srcRect/>
          <a:stretch>
            <a:fillRect/>
          </a:stretch>
        </p:blipFill>
        <p:spPr bwMode="auto">
          <a:xfrm>
            <a:off x="4499992" y="2420888"/>
            <a:ext cx="3792147" cy="2448272"/>
          </a:xfrm>
          <a:prstGeom prst="rect">
            <a:avLst/>
          </a:prstGeom>
          <a:noFill/>
        </p:spPr>
      </p:pic>
      <p:pic>
        <p:nvPicPr>
          <p:cNvPr id="4101" name="Picture 5" descr="D:\Mis Documentos\Mis imágenes\imagesCAUDEEM3.jpg"/>
          <p:cNvPicPr>
            <a:picLocks noChangeAspect="1" noChangeArrowheads="1"/>
          </p:cNvPicPr>
          <p:nvPr/>
        </p:nvPicPr>
        <p:blipFill>
          <a:blip r:embed="rId6" cstate="print"/>
          <a:srcRect/>
          <a:stretch>
            <a:fillRect/>
          </a:stretch>
        </p:blipFill>
        <p:spPr bwMode="auto">
          <a:xfrm>
            <a:off x="755576" y="476672"/>
            <a:ext cx="3240360" cy="1743075"/>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381000"/>
            <a:ext cx="7772400" cy="887760"/>
          </a:xfrm>
        </p:spPr>
        <p:txBody>
          <a:bodyPr>
            <a:normAutofit/>
          </a:bodyPr>
          <a:lstStyle/>
          <a:p>
            <a:r>
              <a:rPr lang="es-ES" sz="4400" dirty="0" smtClean="0">
                <a:solidFill>
                  <a:srgbClr val="7030A0"/>
                </a:solidFill>
              </a:rPr>
              <a:t>BOLIVAR</a:t>
            </a:r>
            <a:endParaRPr lang="es-ES" sz="4400" dirty="0">
              <a:solidFill>
                <a:srgbClr val="7030A0"/>
              </a:solidFill>
            </a:endParaRPr>
          </a:p>
        </p:txBody>
      </p:sp>
      <p:sp>
        <p:nvSpPr>
          <p:cNvPr id="2" name="1 Subtítulo"/>
          <p:cNvSpPr>
            <a:spLocks noGrp="1"/>
          </p:cNvSpPr>
          <p:nvPr>
            <p:ph type="subTitle" idx="1"/>
          </p:nvPr>
        </p:nvSpPr>
        <p:spPr>
          <a:xfrm>
            <a:off x="395536" y="1844824"/>
            <a:ext cx="8280920" cy="4104456"/>
          </a:xfrm>
        </p:spPr>
        <p:txBody>
          <a:bodyPr>
            <a:normAutofit fontScale="85000" lnSpcReduction="20000"/>
          </a:bodyPr>
          <a:lstStyle/>
          <a:p>
            <a:pPr algn="just">
              <a:buFont typeface="Wingdings" pitchFamily="2" charset="2"/>
              <a:buChar char="§"/>
            </a:pPr>
            <a:r>
              <a:rPr lang="es-ES" sz="2800" dirty="0" smtClean="0">
                <a:solidFill>
                  <a:schemeClr val="tx1">
                    <a:lumMod val="95000"/>
                    <a:lumOff val="5000"/>
                  </a:schemeClr>
                </a:solidFill>
              </a:rPr>
              <a:t> </a:t>
            </a:r>
            <a:r>
              <a:rPr lang="es-ES" sz="2800" b="1" dirty="0" smtClean="0">
                <a:solidFill>
                  <a:schemeClr val="tx1">
                    <a:lumMod val="95000"/>
                    <a:lumOff val="5000"/>
                  </a:schemeClr>
                </a:solidFill>
              </a:rPr>
              <a:t>SITIOS TURISTICOS</a:t>
            </a:r>
          </a:p>
          <a:p>
            <a:pPr algn="just">
              <a:buFont typeface="Wingdings" pitchFamily="2" charset="2"/>
              <a:buChar char="§"/>
            </a:pPr>
            <a:endParaRPr lang="es-ES" sz="2800" b="1" dirty="0" smtClean="0">
              <a:solidFill>
                <a:schemeClr val="tx1">
                  <a:lumMod val="95000"/>
                  <a:lumOff val="5000"/>
                </a:schemeClr>
              </a:solidFill>
            </a:endParaRPr>
          </a:p>
          <a:p>
            <a:pPr algn="just"/>
            <a:r>
              <a:rPr lang="es-ES" sz="2800" b="0" dirty="0" smtClean="0">
                <a:solidFill>
                  <a:schemeClr val="tx1">
                    <a:lumMod val="95000"/>
                    <a:lumOff val="5000"/>
                  </a:schemeClr>
                </a:solidFill>
              </a:rPr>
              <a:t>CARTAGENA DE INDIAS:</a:t>
            </a:r>
            <a:r>
              <a:rPr lang="es-ES" sz="2800" b="0" cap="none" dirty="0" smtClean="0">
                <a:solidFill>
                  <a:schemeClr val="tx1">
                    <a:lumMod val="95000"/>
                    <a:lumOff val="5000"/>
                  </a:schemeClr>
                </a:solidFill>
              </a:rPr>
              <a:t> </a:t>
            </a:r>
            <a:endParaRPr lang="es-ES" sz="2800" b="0" cap="none" dirty="0" smtClean="0">
              <a:solidFill>
                <a:schemeClr val="tx1">
                  <a:lumMod val="95000"/>
                  <a:lumOff val="5000"/>
                </a:schemeClr>
              </a:solidFill>
            </a:endParaRPr>
          </a:p>
          <a:p>
            <a:pPr algn="just"/>
            <a:endParaRPr lang="es-ES" sz="2800" dirty="0" smtClean="0">
              <a:solidFill>
                <a:schemeClr val="tx1">
                  <a:lumMod val="95000"/>
                  <a:lumOff val="5000"/>
                </a:schemeClr>
              </a:solidFill>
            </a:endParaRPr>
          </a:p>
          <a:p>
            <a:pPr algn="just"/>
            <a:r>
              <a:rPr lang="es-ES" sz="2000" b="0" cap="none" dirty="0" smtClean="0">
                <a:solidFill>
                  <a:schemeClr val="tx1">
                    <a:lumMod val="95000"/>
                    <a:lumOff val="5000"/>
                  </a:schemeClr>
                </a:solidFill>
              </a:rPr>
              <a:t>Considerada </a:t>
            </a:r>
            <a:r>
              <a:rPr lang="es-ES" sz="2000" b="0" cap="none" dirty="0" smtClean="0">
                <a:solidFill>
                  <a:schemeClr val="tx1">
                    <a:lumMod val="95000"/>
                    <a:lumOff val="5000"/>
                  </a:schemeClr>
                </a:solidFill>
              </a:rPr>
              <a:t>como patrimonio de la humanidad, es una de las ciudades mas cosmopolita y mas apetecida del continente. Fue fundada por don Pedro de Heredia el 1 de junio de 1533 con el nombre de “Cartagena de poniente”. Sus murallas son emblemas históricos de la ciudad.</a:t>
            </a:r>
          </a:p>
          <a:p>
            <a:pPr algn="just"/>
            <a:endParaRPr lang="es-ES" sz="2800" b="0" cap="none" dirty="0" smtClean="0">
              <a:solidFill>
                <a:schemeClr val="tx1">
                  <a:lumMod val="95000"/>
                  <a:lumOff val="5000"/>
                </a:schemeClr>
              </a:solidFill>
              <a:hlinkClick r:id="rId3"/>
            </a:endParaRPr>
          </a:p>
          <a:p>
            <a:pPr algn="just"/>
            <a:r>
              <a:rPr lang="es-ES" sz="2800" b="0" cap="none" dirty="0" smtClean="0">
                <a:solidFill>
                  <a:schemeClr val="tx1">
                    <a:lumMod val="95000"/>
                    <a:lumOff val="5000"/>
                  </a:schemeClr>
                </a:solidFill>
                <a:hlinkClick r:id="rId3"/>
              </a:rPr>
              <a:t>ISLAS </a:t>
            </a:r>
            <a:r>
              <a:rPr lang="es-ES" sz="2800" b="0" cap="none" dirty="0" smtClean="0">
                <a:solidFill>
                  <a:schemeClr val="tx1">
                    <a:lumMod val="95000"/>
                    <a:lumOff val="5000"/>
                  </a:schemeClr>
                </a:solidFill>
                <a:hlinkClick r:id="rId3"/>
              </a:rPr>
              <a:t>ROSARIO</a:t>
            </a:r>
            <a:r>
              <a:rPr lang="es-ES" sz="2800" b="0" cap="none" dirty="0" smtClean="0">
                <a:solidFill>
                  <a:schemeClr val="tx1">
                    <a:lumMod val="95000"/>
                    <a:lumOff val="5000"/>
                  </a:schemeClr>
                </a:solidFill>
              </a:rPr>
              <a:t>: </a:t>
            </a:r>
            <a:endParaRPr lang="es-ES" sz="2800" b="0" cap="none" dirty="0" smtClean="0">
              <a:solidFill>
                <a:schemeClr val="tx1">
                  <a:lumMod val="95000"/>
                  <a:lumOff val="5000"/>
                </a:schemeClr>
              </a:solidFill>
            </a:endParaRPr>
          </a:p>
          <a:p>
            <a:pPr algn="just"/>
            <a:endParaRPr lang="es-ES" sz="2800" dirty="0" smtClean="0">
              <a:solidFill>
                <a:schemeClr val="tx1">
                  <a:lumMod val="95000"/>
                  <a:lumOff val="5000"/>
                </a:schemeClr>
              </a:solidFill>
            </a:endParaRPr>
          </a:p>
          <a:p>
            <a:pPr algn="just"/>
            <a:r>
              <a:rPr lang="es-ES" sz="2000" b="0" cap="none" dirty="0" smtClean="0">
                <a:solidFill>
                  <a:schemeClr val="tx1">
                    <a:lumMod val="95000"/>
                    <a:lumOff val="5000"/>
                  </a:schemeClr>
                </a:solidFill>
              </a:rPr>
              <a:t>Situadas </a:t>
            </a:r>
            <a:r>
              <a:rPr lang="es-ES" sz="2000" b="0" cap="none" dirty="0" smtClean="0">
                <a:solidFill>
                  <a:schemeClr val="tx1">
                    <a:lumMod val="95000"/>
                    <a:lumOff val="5000"/>
                  </a:schemeClr>
                </a:solidFill>
              </a:rPr>
              <a:t>a 35 km de cartagena, consta de 27 islas, algunas son tan pequeñas que solo tiene una casa. Snorkeling, buceo, relax, comer deliciosos mariscos, visualizar maravillosos paisajes son algunas de las cosas que podrás disfrutar en estas maravillosas islas.</a:t>
            </a:r>
            <a:endParaRPr lang="es-ES" sz="2800" b="0" dirty="0">
              <a:solidFill>
                <a:schemeClr val="tx1">
                  <a:lumMod val="95000"/>
                  <a:lumOff val="5000"/>
                </a:schemeClr>
              </a:solidFill>
            </a:endParaRPr>
          </a:p>
        </p:txBody>
      </p:sp>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solidFill>
                  <a:srgbClr val="7030A0"/>
                </a:solidFill>
              </a:rPr>
              <a:t>BOLIVAR</a:t>
            </a:r>
            <a:endParaRPr lang="es-ES" dirty="0">
              <a:solidFill>
                <a:srgbClr val="7030A0"/>
              </a:solidFill>
            </a:endParaRPr>
          </a:p>
        </p:txBody>
      </p:sp>
      <p:sp>
        <p:nvSpPr>
          <p:cNvPr id="2" name="1 Subtítulo"/>
          <p:cNvSpPr>
            <a:spLocks noGrp="1"/>
          </p:cNvSpPr>
          <p:nvPr>
            <p:ph sz="half" idx="1"/>
          </p:nvPr>
        </p:nvSpPr>
        <p:spPr/>
        <p:txBody>
          <a:bodyPr>
            <a:normAutofit/>
          </a:bodyPr>
          <a:lstStyle/>
          <a:p>
            <a:pPr algn="just"/>
            <a:r>
              <a:rPr lang="es-ES" sz="2800" b="0" dirty="0" smtClean="0">
                <a:solidFill>
                  <a:schemeClr val="tx1">
                    <a:lumMod val="95000"/>
                    <a:lumOff val="5000"/>
                  </a:schemeClr>
                </a:solidFill>
                <a:hlinkClick r:id="rId3"/>
              </a:rPr>
              <a:t>LA INDIA </a:t>
            </a:r>
            <a:r>
              <a:rPr lang="es-ES" sz="2800" b="0" dirty="0" smtClean="0">
                <a:solidFill>
                  <a:schemeClr val="tx1">
                    <a:lumMod val="95000"/>
                    <a:lumOff val="5000"/>
                  </a:schemeClr>
                </a:solidFill>
                <a:hlinkClick r:id="rId3"/>
              </a:rPr>
              <a:t>CATALINA: </a:t>
            </a:r>
            <a:endParaRPr lang="es-ES" sz="2800" b="0" dirty="0" smtClean="0">
              <a:solidFill>
                <a:schemeClr val="tx1">
                  <a:lumMod val="95000"/>
                  <a:lumOff val="5000"/>
                </a:schemeClr>
              </a:solidFill>
            </a:endParaRPr>
          </a:p>
          <a:p>
            <a:pPr algn="just">
              <a:buNone/>
            </a:pPr>
            <a:r>
              <a:rPr lang="es-ES" sz="2800" cap="none" dirty="0" smtClean="0">
                <a:solidFill>
                  <a:schemeClr val="tx1">
                    <a:lumMod val="95000"/>
                    <a:lumOff val="5000"/>
                  </a:schemeClr>
                </a:solidFill>
              </a:rPr>
              <a:t> </a:t>
            </a:r>
            <a:r>
              <a:rPr lang="es-ES" sz="2800" cap="none" dirty="0" smtClean="0">
                <a:solidFill>
                  <a:schemeClr val="tx1">
                    <a:lumMod val="95000"/>
                    <a:lumOff val="5000"/>
                  </a:schemeClr>
                </a:solidFill>
              </a:rPr>
              <a:t> </a:t>
            </a:r>
            <a:r>
              <a:rPr lang="es-ES" sz="2000" b="0" cap="none" dirty="0" smtClean="0">
                <a:solidFill>
                  <a:schemeClr val="tx1">
                    <a:lumMod val="95000"/>
                    <a:lumOff val="5000"/>
                  </a:schemeClr>
                </a:solidFill>
              </a:rPr>
              <a:t>Monumento </a:t>
            </a:r>
            <a:r>
              <a:rPr lang="es-ES" sz="2000" b="0" cap="none" dirty="0" smtClean="0">
                <a:solidFill>
                  <a:schemeClr val="tx1">
                    <a:lumMod val="95000"/>
                    <a:lumOff val="5000"/>
                  </a:schemeClr>
                </a:solidFill>
              </a:rPr>
              <a:t>destinado a homenajear la cultura Caribe de sus habitantes primitivos, simbolizado por Catalina, la india que sirvió de interprete al conquistador Don Pedro de Heredia.</a:t>
            </a:r>
            <a:endParaRPr lang="es-ES" sz="2800" b="0" dirty="0">
              <a:solidFill>
                <a:schemeClr val="tx1">
                  <a:lumMod val="95000"/>
                  <a:lumOff val="5000"/>
                </a:schemeClr>
              </a:solidFill>
            </a:endParaRPr>
          </a:p>
        </p:txBody>
      </p:sp>
      <p:sp>
        <p:nvSpPr>
          <p:cNvPr id="6" name="5 Marcador de contenido"/>
          <p:cNvSpPr>
            <a:spLocks noGrp="1"/>
          </p:cNvSpPr>
          <p:nvPr>
            <p:ph sz="half" idx="2"/>
          </p:nvPr>
        </p:nvSpPr>
        <p:spPr/>
        <p:txBody>
          <a:bodyPr/>
          <a:lstStyle/>
          <a:p>
            <a:endParaRPr lang="es-ES" dirty="0"/>
          </a:p>
        </p:txBody>
      </p:sp>
      <p:pic>
        <p:nvPicPr>
          <p:cNvPr id="5123" name="Picture 3" descr="D:\Mis Documentos\Mis imágenes\monumento_cartagena5.jpg"/>
          <p:cNvPicPr>
            <a:picLocks noChangeAspect="1" noChangeArrowheads="1"/>
          </p:cNvPicPr>
          <p:nvPr/>
        </p:nvPicPr>
        <p:blipFill>
          <a:blip r:embed="rId4" cstate="print"/>
          <a:srcRect/>
          <a:stretch>
            <a:fillRect/>
          </a:stretch>
        </p:blipFill>
        <p:spPr bwMode="auto">
          <a:xfrm>
            <a:off x="5076056" y="692696"/>
            <a:ext cx="2755404" cy="2066553"/>
          </a:xfrm>
          <a:prstGeom prst="rect">
            <a:avLst/>
          </a:prstGeom>
          <a:noFill/>
        </p:spPr>
      </p:pic>
      <p:pic>
        <p:nvPicPr>
          <p:cNvPr id="5124" name="Picture 4" descr="D:\Mis Documentos\Mis imágenes\monumento_cartagena4.jpg"/>
          <p:cNvPicPr>
            <a:picLocks noChangeAspect="1" noChangeArrowheads="1"/>
          </p:cNvPicPr>
          <p:nvPr/>
        </p:nvPicPr>
        <p:blipFill>
          <a:blip r:embed="rId5" cstate="print"/>
          <a:srcRect/>
          <a:stretch>
            <a:fillRect/>
          </a:stretch>
        </p:blipFill>
        <p:spPr bwMode="auto">
          <a:xfrm>
            <a:off x="5292080" y="3284984"/>
            <a:ext cx="2385814" cy="1789361"/>
          </a:xfrm>
          <a:prstGeom prst="rect">
            <a:avLst/>
          </a:prstGeom>
          <a:noFill/>
        </p:spPr>
      </p:pic>
    </p:spTree>
  </p:cSld>
  <p:clrMapOvr>
    <a:masterClrMapping/>
  </p:clrMapOvr>
  <p:transition advClick="0">
    <p:fade thruBlk="1"/>
    <p:sndAc>
      <p:stSnd loop="1">
        <p:snd r:embed="rId2" name="laser.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443</TotalTime>
  <Words>1497</Words>
  <Application>Microsoft Office PowerPoint</Application>
  <PresentationFormat>Presentación en pantalla (4:3)</PresentationFormat>
  <Paragraphs>110</Paragraphs>
  <Slides>24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26" baseType="lpstr">
      <vt:lpstr>Aspecto</vt:lpstr>
      <vt:lpstr>Diapositiva</vt:lpstr>
      <vt:lpstr>Diapositiva 1</vt:lpstr>
      <vt:lpstr>AMAZONAS</vt:lpstr>
      <vt:lpstr>AMAZONAS</vt:lpstr>
      <vt:lpstr>ANTIOQUIA</vt:lpstr>
      <vt:lpstr>ANTIOQUIA</vt:lpstr>
      <vt:lpstr>ATLANTICO</vt:lpstr>
      <vt:lpstr>ATLANTICO</vt:lpstr>
      <vt:lpstr>BOLIVAR</vt:lpstr>
      <vt:lpstr>BOLIVAR</vt:lpstr>
      <vt:lpstr>BOLIVAR</vt:lpstr>
      <vt:lpstr>SANTANDER</vt:lpstr>
      <vt:lpstr>SANTANDER</vt:lpstr>
      <vt:lpstr>SANTANDER</vt:lpstr>
      <vt:lpstr>BOYACA</vt:lpstr>
      <vt:lpstr>BOYACA</vt:lpstr>
      <vt:lpstr>BOYACA</vt:lpstr>
      <vt:lpstr>VALLE DEL CAUCA</vt:lpstr>
      <vt:lpstr>VALLE DEL CAUCA</vt:lpstr>
      <vt:lpstr>VALLE DEL CAUCA</vt:lpstr>
      <vt:lpstr>NARIÑO</vt:lpstr>
      <vt:lpstr>NARIÑO</vt:lpstr>
      <vt:lpstr>NARIÑO</vt:lpstr>
      <vt:lpstr>Diapositiva 23</vt:lpstr>
      <vt:lpstr>Diapositiva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ittalent</dc:creator>
  <cp:lastModifiedBy>Equipo07</cp:lastModifiedBy>
  <cp:revision>47</cp:revision>
  <dcterms:created xsi:type="dcterms:W3CDTF">2010-07-27T11:29:56Z</dcterms:created>
  <dcterms:modified xsi:type="dcterms:W3CDTF">2010-07-28T14:02:35Z</dcterms:modified>
</cp:coreProperties>
</file>